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5" r:id="rId3"/>
  </p:sldMasterIdLst>
  <p:notesMasterIdLst>
    <p:notesMasterId r:id="rId22"/>
  </p:notesMasterIdLst>
  <p:sldIdLst>
    <p:sldId id="536" r:id="rId4"/>
    <p:sldId id="507" r:id="rId5"/>
    <p:sldId id="604" r:id="rId6"/>
    <p:sldId id="638" r:id="rId7"/>
    <p:sldId id="581" r:id="rId8"/>
    <p:sldId id="634" r:id="rId9"/>
    <p:sldId id="559" r:id="rId10"/>
    <p:sldId id="585" r:id="rId11"/>
    <p:sldId id="635" r:id="rId12"/>
    <p:sldId id="639" r:id="rId13"/>
    <p:sldId id="589" r:id="rId14"/>
    <p:sldId id="636" r:id="rId15"/>
    <p:sldId id="592" r:id="rId16"/>
    <p:sldId id="603" r:id="rId17"/>
    <p:sldId id="637" r:id="rId18"/>
    <p:sldId id="597" r:id="rId19"/>
    <p:sldId id="640" r:id="rId20"/>
    <p:sldId id="641"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D75EF48-2A19-6DC6-27B6-FC68D2DEDC7E}" name="Georges Kamar" initials="GK" userId="8fbfc07946c5e0a1"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0000"/>
    <a:srgbClr val="023D84"/>
    <a:srgbClr val="F2F2F2"/>
    <a:srgbClr val="2E6CA4"/>
    <a:srgbClr val="215F9A"/>
    <a:srgbClr val="4E95D9"/>
    <a:srgbClr val="46B1E1"/>
    <a:srgbClr val="61CBF4"/>
    <a:srgbClr val="96DCF8"/>
    <a:srgbClr val="D6E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3" autoAdjust="0"/>
    <p:restoredTop sz="96043" autoAdjust="0"/>
  </p:normalViewPr>
  <p:slideViewPr>
    <p:cSldViewPr snapToGrid="0">
      <p:cViewPr varScale="1">
        <p:scale>
          <a:sx n="112" d="100"/>
          <a:sy n="112" d="100"/>
        </p:scale>
        <p:origin x="714" y="96"/>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FB59EA-A4E3-4BBC-B38D-F69820EEFCD9}" type="datetimeFigureOut">
              <a:rPr lang="fr-BE" smtClean="0"/>
              <a:t>05-02-26</a:t>
            </a:fld>
            <a:endParaRPr lang="fr-BE"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6E27AC-2465-444D-B471-C1471BECE444}" type="slidenum">
              <a:rPr lang="fr-BE" smtClean="0"/>
              <a:t>‹N°›</a:t>
            </a:fld>
            <a:endParaRPr lang="fr-BE" dirty="0"/>
          </a:p>
        </p:txBody>
      </p:sp>
    </p:spTree>
    <p:extLst>
      <p:ext uri="{BB962C8B-B14F-4D97-AF65-F5344CB8AC3E}">
        <p14:creationId xmlns:p14="http://schemas.microsoft.com/office/powerpoint/2010/main" val="3236053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9381C3-FC71-AC10-3F45-6DEE680C9D9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A41F87C-7E03-3691-0752-D49F9360D8E0}"/>
              </a:ext>
            </a:extLst>
          </p:cNvPr>
          <p:cNvSpPr>
            <a:spLocks noGrp="1" noRot="1" noChangeAspect="1"/>
          </p:cNvSpPr>
          <p:nvPr>
            <p:ph type="sldImg"/>
          </p:nvPr>
        </p:nvSpPr>
        <p:spPr/>
        <p:txBody>
          <a:bodyPr/>
          <a:lstStyle/>
          <a:p>
            <a:endParaRPr lang="en-US"/>
          </a:p>
        </p:txBody>
      </p:sp>
      <p:sp>
        <p:nvSpPr>
          <p:cNvPr id="3" name="Espace réservé des notes 2">
            <a:extLst>
              <a:ext uri="{FF2B5EF4-FFF2-40B4-BE49-F238E27FC236}">
                <a16:creationId xmlns:a16="http://schemas.microsoft.com/office/drawing/2014/main" id="{C1C6F3F6-4619-783A-8AF3-49486B62CCD9}"/>
              </a:ext>
            </a:extLst>
          </p:cNvPr>
          <p:cNvSpPr>
            <a:spLocks noGrp="1"/>
          </p:cNvSpPr>
          <p:nvPr>
            <p:ph type="body" idx="1"/>
          </p:nvPr>
        </p:nvSpPr>
        <p:spPr/>
        <p:txBody>
          <a:bodyPr/>
          <a:lstStyle/>
          <a:p>
            <a:endParaRPr lang="fr-BE" dirty="0"/>
          </a:p>
        </p:txBody>
      </p:sp>
      <p:sp>
        <p:nvSpPr>
          <p:cNvPr id="4" name="Espace réservé du numéro de diapositive 3">
            <a:extLst>
              <a:ext uri="{FF2B5EF4-FFF2-40B4-BE49-F238E27FC236}">
                <a16:creationId xmlns:a16="http://schemas.microsoft.com/office/drawing/2014/main" id="{91E2F353-06BD-75FC-DB9D-84204C73F7C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6E27AC-2465-444D-B471-C1471BECE444}" type="slidenum">
              <a:rPr kumimoji="0" lang="fr-B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BE"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7367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BE7A57-AAC4-D33C-97DB-F8D76C5CB25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C79C988-AB7B-EA2D-EA71-F6CEFF336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FD5D641-8C52-ED76-98CE-05A7FF33EE9D}"/>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4776C132-4423-5238-823F-5E0466AFF93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BD3BFCA8-E4D0-7280-D931-119E8B5E361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950226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89CBE3-7712-9B63-174C-63E1F9C81B5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E7713AE-6350-D944-D930-3D7AB0E6AFB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CEBD86D-49B3-D020-9983-D6CA8341C9B5}"/>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FBBB2241-5A22-512D-65C2-FB6C8F1963F8}"/>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FFE905F4-BE4C-9CE2-96C8-4342FA689C76}"/>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1882013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EE40719-97FC-A645-C7FC-83776C04001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23C87E9-4C3B-E89D-842E-E30B6DBFF78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16C74F4-EA4A-612E-3F26-667D320B87BD}"/>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D5EEF92F-1F17-29C4-B3B8-17600A915281}"/>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31612718-2788-E2F3-9C05-19DA58508F36}"/>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18054220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BE7A57-AAC4-D33C-97DB-F8D76C5CB25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C79C988-AB7B-EA2D-EA71-F6CEFF336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FD5D641-8C52-ED76-98CE-05A7FF33EE9D}"/>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4776C132-4423-5238-823F-5E0466AFF93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BD3BFCA8-E4D0-7280-D931-119E8B5E361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8512062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9B7AD7-B700-ED01-5794-3E0A6579380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F2040F3-AC4A-639F-7AEC-5ADB27532B2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6663820-4F08-06B0-95C3-FAAA2416AD39}"/>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2EFEF5A2-10D1-BF28-4098-253383A0AA96}"/>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C324BDDF-55DB-C57F-C250-7E634F30BB95}"/>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957971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F583F6-EE40-9D8C-2436-F5D0D5E797D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232734B-76AA-5622-BBBE-31F866C843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105D662-930F-41F0-53BC-3F84649957AC}"/>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089FFF51-71B8-F4ED-C1AD-7CD76E617D6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0E865BB3-FE7D-C8E8-DE11-A776E5B11F89}"/>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818510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85215C-DD8D-F927-0360-E1A3A4539E0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2C9FCE6-3B9B-339A-75BD-D296E5465202}"/>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C08E7EF-D946-840E-B225-EEA332C1F1B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08C70E5-E528-78C7-50BA-0E391F89CD07}"/>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FBA3ED1E-EB5A-5CAC-7818-4C37FEB1207B}"/>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04461F03-5FA4-3671-A921-076FFACAE73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424092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318190-D0F7-F139-2144-068403080B33}"/>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E0839E1-A7FF-3FCE-6197-05183B88E6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1A9F5A87-F178-E80D-21CA-2606EDBD294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65B3908-F75A-26AA-54C9-F6C95C6FD0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7E08132-B78A-3027-5FA0-810A4C83A16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07F8B9BF-2402-6D4A-8773-BC5295607756}"/>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8" name="Espace réservé du pied de page 7">
            <a:extLst>
              <a:ext uri="{FF2B5EF4-FFF2-40B4-BE49-F238E27FC236}">
                <a16:creationId xmlns:a16="http://schemas.microsoft.com/office/drawing/2014/main" id="{E73D8BCB-D7A5-1350-49AD-7AD5CCE514BE}"/>
              </a:ext>
            </a:extLst>
          </p:cNvPr>
          <p:cNvSpPr>
            <a:spLocks noGrp="1"/>
          </p:cNvSpPr>
          <p:nvPr>
            <p:ph type="ftr" sz="quarter" idx="11"/>
          </p:nvPr>
        </p:nvSpPr>
        <p:spPr/>
        <p:txBody>
          <a:bodyPr/>
          <a:lstStyle/>
          <a:p>
            <a:endParaRPr lang="fr-FR" dirty="0"/>
          </a:p>
        </p:txBody>
      </p:sp>
      <p:sp>
        <p:nvSpPr>
          <p:cNvPr id="9" name="Espace réservé du numéro de diapositive 8">
            <a:extLst>
              <a:ext uri="{FF2B5EF4-FFF2-40B4-BE49-F238E27FC236}">
                <a16:creationId xmlns:a16="http://schemas.microsoft.com/office/drawing/2014/main" id="{DBF9CF78-A44E-759B-D684-2CE7133A512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671780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4C7FB-3435-496A-0C8E-4F40FACA506F}"/>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57A7F1A-FF27-F287-1115-53EDFBCB6115}"/>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4" name="Espace réservé du pied de page 3">
            <a:extLst>
              <a:ext uri="{FF2B5EF4-FFF2-40B4-BE49-F238E27FC236}">
                <a16:creationId xmlns:a16="http://schemas.microsoft.com/office/drawing/2014/main" id="{64FF06DC-9761-34C0-0DC5-155240AC423B}"/>
              </a:ext>
            </a:extLst>
          </p:cNvPr>
          <p:cNvSpPr>
            <a:spLocks noGrp="1"/>
          </p:cNvSpPr>
          <p:nvPr>
            <p:ph type="ftr" sz="quarter" idx="11"/>
          </p:nvPr>
        </p:nvSpPr>
        <p:spPr/>
        <p:txBody>
          <a:bodyPr/>
          <a:lstStyle/>
          <a:p>
            <a:endParaRPr lang="fr-FR" dirty="0"/>
          </a:p>
        </p:txBody>
      </p:sp>
      <p:sp>
        <p:nvSpPr>
          <p:cNvPr id="5" name="Espace réservé du numéro de diapositive 4">
            <a:extLst>
              <a:ext uri="{FF2B5EF4-FFF2-40B4-BE49-F238E27FC236}">
                <a16:creationId xmlns:a16="http://schemas.microsoft.com/office/drawing/2014/main" id="{313B97ED-2F56-812E-9894-35117A464D1B}"/>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7791222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1EBA8F5-730F-35F1-DD2B-8676B3C9370C}"/>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3" name="Espace réservé du pied de page 2">
            <a:extLst>
              <a:ext uri="{FF2B5EF4-FFF2-40B4-BE49-F238E27FC236}">
                <a16:creationId xmlns:a16="http://schemas.microsoft.com/office/drawing/2014/main" id="{32E47E04-328D-D7A4-9B6D-E1DFD28B3EB7}"/>
              </a:ext>
            </a:extLst>
          </p:cNvPr>
          <p:cNvSpPr>
            <a:spLocks noGrp="1"/>
          </p:cNvSpPr>
          <p:nvPr>
            <p:ph type="ftr" sz="quarter" idx="1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540C07E-5622-60F9-364E-DEB63554D924}"/>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4199697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7B478E-86F1-FA67-7F56-718F38A9079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C75A65D-C831-B628-6712-9DF40A6639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CEB5897-E31B-CE26-1096-BFCB93B44A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5E8DB4B-2664-CCCD-A0AF-85EBF8C4F63E}"/>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5495EFF7-32CA-F60D-AD14-17D11A639B1C}"/>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FA45705F-8B9C-87EB-D2BA-00591D3455BC}"/>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1912472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9B7AD7-B700-ED01-5794-3E0A6579380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F2040F3-AC4A-639F-7AEC-5ADB27532B2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6663820-4F08-06B0-95C3-FAAA2416AD39}"/>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2EFEF5A2-10D1-BF28-4098-253383A0AA96}"/>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C324BDDF-55DB-C57F-C250-7E634F30BB95}"/>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596128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405A46-E609-8F05-362B-8224BE4F738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1636B3F-52FA-7089-02F5-8853F5AADE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id="{B9B6D091-8E92-BB81-433D-2FA7BEC5B0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898BAD3-6DE8-A775-A52E-1638D6C5D200}"/>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10EE5E00-F966-C668-5C9B-AA0E7BE71B58}"/>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A0E5AB25-3E2D-114E-B048-2CC6856EFFE7}"/>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1552056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89CBE3-7712-9B63-174C-63E1F9C81B5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E7713AE-6350-D944-D930-3D7AB0E6AFB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CEBD86D-49B3-D020-9983-D6CA8341C9B5}"/>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FBBB2241-5A22-512D-65C2-FB6C8F1963F8}"/>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FFE905F4-BE4C-9CE2-96C8-4342FA689C76}"/>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6796401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EE40719-97FC-A645-C7FC-83776C04001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23C87E9-4C3B-E89D-842E-E30B6DBFF78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16C74F4-EA4A-612E-3F26-667D320B87BD}"/>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D5EEF92F-1F17-29C4-B3B8-17600A915281}"/>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31612718-2788-E2F3-9C05-19DA58508F36}"/>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086492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21C3038-10CD-4C5D-86DB-E21385F2D9A7}" type="datetimeFigureOut">
              <a:rPr lang="fr-FR" smtClean="0"/>
              <a:t>05/02/2026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37BA8582-B02C-46B2-82AD-16EF0DCC2E16}" type="slidenum">
              <a:rPr lang="fr-FR" smtClean="0"/>
              <a:t>‹N°›</a:t>
            </a:fld>
            <a:endParaRPr lang="fr-FR" dirty="0"/>
          </a:p>
        </p:txBody>
      </p:sp>
      <p:pic>
        <p:nvPicPr>
          <p:cNvPr id="8" name="Picture 2">
            <a:extLst>
              <a:ext uri="{FF2B5EF4-FFF2-40B4-BE49-F238E27FC236}">
                <a16:creationId xmlns:a16="http://schemas.microsoft.com/office/drawing/2014/main" id="{234CF0B7-64C1-4934-8FD4-29AE4A51EBA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8160" y="165656"/>
            <a:ext cx="636325" cy="432000"/>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AABCF48B-1A96-4746-96E7-02195EB74275}"/>
              </a:ext>
            </a:extLst>
          </p:cNvPr>
          <p:cNvSpPr txBox="1"/>
          <p:nvPr userDrawn="1"/>
        </p:nvSpPr>
        <p:spPr>
          <a:xfrm>
            <a:off x="861163" y="293320"/>
            <a:ext cx="6625840" cy="276999"/>
          </a:xfrm>
          <a:prstGeom prst="rect">
            <a:avLst/>
          </a:prstGeom>
          <a:noFill/>
        </p:spPr>
        <p:txBody>
          <a:bodyPr wrap="square" rtlCol="0">
            <a:spAutoFit/>
          </a:bodyPr>
          <a:lstStyle/>
          <a:p>
            <a:pPr algn="l"/>
            <a:r>
              <a:rPr lang="fr-FR" sz="1200" b="1" dirty="0">
                <a:latin typeface="Arial" panose="020B0604020202020204" pitchFamily="34" charset="0"/>
                <a:cs typeface="Arial" panose="020B0604020202020204" pitchFamily="34" charset="0"/>
              </a:rPr>
              <a:t>La Facilité Énergie de l’Union européenne (TAF) </a:t>
            </a:r>
          </a:p>
        </p:txBody>
      </p:sp>
    </p:spTree>
    <p:extLst>
      <p:ext uri="{BB962C8B-B14F-4D97-AF65-F5344CB8AC3E}">
        <p14:creationId xmlns:p14="http://schemas.microsoft.com/office/powerpoint/2010/main" val="11394439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BE7A57-AAC4-D33C-97DB-F8D76C5CB25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C79C988-AB7B-EA2D-EA71-F6CEFF336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FD5D641-8C52-ED76-98CE-05A7FF33EE9D}"/>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4776C132-4423-5238-823F-5E0466AFF93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BD3BFCA8-E4D0-7280-D931-119E8B5E361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56506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9B7AD7-B700-ED01-5794-3E0A6579380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F2040F3-AC4A-639F-7AEC-5ADB27532B2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6663820-4F08-06B0-95C3-FAAA2416AD39}"/>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2EFEF5A2-10D1-BF28-4098-253383A0AA96}"/>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C324BDDF-55DB-C57F-C250-7E634F30BB95}"/>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3593609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F583F6-EE40-9D8C-2436-F5D0D5E797D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232734B-76AA-5622-BBBE-31F866C843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105D662-930F-41F0-53BC-3F84649957AC}"/>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089FFF51-71B8-F4ED-C1AD-7CD76E617D6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0E865BB3-FE7D-C8E8-DE11-A776E5B11F89}"/>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4671935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85215C-DD8D-F927-0360-E1A3A4539E0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2C9FCE6-3B9B-339A-75BD-D296E5465202}"/>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C08E7EF-D946-840E-B225-EEA332C1F1B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08C70E5-E528-78C7-50BA-0E391F89CD07}"/>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FBA3ED1E-EB5A-5CAC-7818-4C37FEB1207B}"/>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04461F03-5FA4-3671-A921-076FFACAE73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5400708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318190-D0F7-F139-2144-068403080B33}"/>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E0839E1-A7FF-3FCE-6197-05183B88E6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1A9F5A87-F178-E80D-21CA-2606EDBD294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65B3908-F75A-26AA-54C9-F6C95C6FD0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7E08132-B78A-3027-5FA0-810A4C83A16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07F8B9BF-2402-6D4A-8773-BC5295607756}"/>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8" name="Espace réservé du pied de page 7">
            <a:extLst>
              <a:ext uri="{FF2B5EF4-FFF2-40B4-BE49-F238E27FC236}">
                <a16:creationId xmlns:a16="http://schemas.microsoft.com/office/drawing/2014/main" id="{E73D8BCB-D7A5-1350-49AD-7AD5CCE514BE}"/>
              </a:ext>
            </a:extLst>
          </p:cNvPr>
          <p:cNvSpPr>
            <a:spLocks noGrp="1"/>
          </p:cNvSpPr>
          <p:nvPr>
            <p:ph type="ftr" sz="quarter" idx="11"/>
          </p:nvPr>
        </p:nvSpPr>
        <p:spPr/>
        <p:txBody>
          <a:bodyPr/>
          <a:lstStyle/>
          <a:p>
            <a:endParaRPr lang="fr-FR" dirty="0"/>
          </a:p>
        </p:txBody>
      </p:sp>
      <p:sp>
        <p:nvSpPr>
          <p:cNvPr id="9" name="Espace réservé du numéro de diapositive 8">
            <a:extLst>
              <a:ext uri="{FF2B5EF4-FFF2-40B4-BE49-F238E27FC236}">
                <a16:creationId xmlns:a16="http://schemas.microsoft.com/office/drawing/2014/main" id="{DBF9CF78-A44E-759B-D684-2CE7133A512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736330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4C7FB-3435-496A-0C8E-4F40FACA506F}"/>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57A7F1A-FF27-F287-1115-53EDFBCB6115}"/>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4" name="Espace réservé du pied de page 3">
            <a:extLst>
              <a:ext uri="{FF2B5EF4-FFF2-40B4-BE49-F238E27FC236}">
                <a16:creationId xmlns:a16="http://schemas.microsoft.com/office/drawing/2014/main" id="{64FF06DC-9761-34C0-0DC5-155240AC423B}"/>
              </a:ext>
            </a:extLst>
          </p:cNvPr>
          <p:cNvSpPr>
            <a:spLocks noGrp="1"/>
          </p:cNvSpPr>
          <p:nvPr>
            <p:ph type="ftr" sz="quarter" idx="11"/>
          </p:nvPr>
        </p:nvSpPr>
        <p:spPr/>
        <p:txBody>
          <a:bodyPr/>
          <a:lstStyle/>
          <a:p>
            <a:endParaRPr lang="fr-FR" dirty="0"/>
          </a:p>
        </p:txBody>
      </p:sp>
      <p:sp>
        <p:nvSpPr>
          <p:cNvPr id="5" name="Espace réservé du numéro de diapositive 4">
            <a:extLst>
              <a:ext uri="{FF2B5EF4-FFF2-40B4-BE49-F238E27FC236}">
                <a16:creationId xmlns:a16="http://schemas.microsoft.com/office/drawing/2014/main" id="{313B97ED-2F56-812E-9894-35117A464D1B}"/>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58423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F583F6-EE40-9D8C-2436-F5D0D5E797D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232734B-76AA-5622-BBBE-31F866C843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105D662-930F-41F0-53BC-3F84649957AC}"/>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089FFF51-71B8-F4ED-C1AD-7CD76E617D6C}"/>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0E865BB3-FE7D-C8E8-DE11-A776E5B11F89}"/>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9802848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1EBA8F5-730F-35F1-DD2B-8676B3C9370C}"/>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3" name="Espace réservé du pied de page 2">
            <a:extLst>
              <a:ext uri="{FF2B5EF4-FFF2-40B4-BE49-F238E27FC236}">
                <a16:creationId xmlns:a16="http://schemas.microsoft.com/office/drawing/2014/main" id="{32E47E04-328D-D7A4-9B6D-E1DFD28B3EB7}"/>
              </a:ext>
            </a:extLst>
          </p:cNvPr>
          <p:cNvSpPr>
            <a:spLocks noGrp="1"/>
          </p:cNvSpPr>
          <p:nvPr>
            <p:ph type="ftr" sz="quarter" idx="1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540C07E-5622-60F9-364E-DEB63554D924}"/>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5304063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7B478E-86F1-FA67-7F56-718F38A9079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C75A65D-C831-B628-6712-9DF40A6639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CEB5897-E31B-CE26-1096-BFCB93B44A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5E8DB4B-2664-CCCD-A0AF-85EBF8C4F63E}"/>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5495EFF7-32CA-F60D-AD14-17D11A639B1C}"/>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FA45705F-8B9C-87EB-D2BA-00591D3455BC}"/>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4833510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405A46-E609-8F05-362B-8224BE4F738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1636B3F-52FA-7089-02F5-8853F5AADE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id="{B9B6D091-8E92-BB81-433D-2FA7BEC5B0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898BAD3-6DE8-A775-A52E-1638D6C5D200}"/>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10EE5E00-F966-C668-5C9B-AA0E7BE71B58}"/>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A0E5AB25-3E2D-114E-B048-2CC6856EFFE7}"/>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16641023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89CBE3-7712-9B63-174C-63E1F9C81B5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E7713AE-6350-D944-D930-3D7AB0E6AFB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CEBD86D-49B3-D020-9983-D6CA8341C9B5}"/>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FBBB2241-5A22-512D-65C2-FB6C8F1963F8}"/>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FFE905F4-BE4C-9CE2-96C8-4342FA689C76}"/>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8722388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EE40719-97FC-A645-C7FC-83776C04001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23C87E9-4C3B-E89D-842E-E30B6DBFF78C}"/>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16C74F4-EA4A-612E-3F26-667D320B87BD}"/>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D5EEF92F-1F17-29C4-B3B8-17600A915281}"/>
              </a:ext>
            </a:extLst>
          </p:cNvPr>
          <p:cNvSpPr>
            <a:spLocks noGrp="1"/>
          </p:cNvSpPr>
          <p:nvPr>
            <p:ph type="ftr" sz="quarter" idx="11"/>
          </p:nvPr>
        </p:nvSpPr>
        <p:spPr/>
        <p:txBody>
          <a:bodyPr/>
          <a:lstStyle/>
          <a:p>
            <a:endParaRPr lang="fr-FR" dirty="0"/>
          </a:p>
        </p:txBody>
      </p:sp>
      <p:sp>
        <p:nvSpPr>
          <p:cNvPr id="6" name="Espace réservé du numéro de diapositive 5">
            <a:extLst>
              <a:ext uri="{FF2B5EF4-FFF2-40B4-BE49-F238E27FC236}">
                <a16:creationId xmlns:a16="http://schemas.microsoft.com/office/drawing/2014/main" id="{31612718-2788-E2F3-9C05-19DA58508F36}"/>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2636033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234CF0B7-64C1-4934-8FD4-29AE4A51EBA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8160" y="165656"/>
            <a:ext cx="636325" cy="432000"/>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AABCF48B-1A96-4746-96E7-02195EB74275}"/>
              </a:ext>
            </a:extLst>
          </p:cNvPr>
          <p:cNvSpPr txBox="1"/>
          <p:nvPr userDrawn="1"/>
        </p:nvSpPr>
        <p:spPr>
          <a:xfrm>
            <a:off x="861163" y="293320"/>
            <a:ext cx="6625840" cy="276999"/>
          </a:xfrm>
          <a:prstGeom prst="rect">
            <a:avLst/>
          </a:prstGeom>
          <a:noFill/>
        </p:spPr>
        <p:txBody>
          <a:bodyPr wrap="square" rtlCol="0">
            <a:spAutoFit/>
          </a:bodyPr>
          <a:lstStyle/>
          <a:p>
            <a:pPr algn="l"/>
            <a:r>
              <a:rPr lang="fr-FR" sz="1200" b="1" dirty="0">
                <a:latin typeface="Arial" panose="020B0604020202020204" pitchFamily="34" charset="0"/>
                <a:cs typeface="Arial" panose="020B0604020202020204" pitchFamily="34" charset="0"/>
              </a:rPr>
              <a:t>La Facilité Énergie de l’Union européenne (TAF) </a:t>
            </a:r>
          </a:p>
        </p:txBody>
      </p:sp>
    </p:spTree>
    <p:extLst>
      <p:ext uri="{BB962C8B-B14F-4D97-AF65-F5344CB8AC3E}">
        <p14:creationId xmlns:p14="http://schemas.microsoft.com/office/powerpoint/2010/main" val="2210430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85215C-DD8D-F927-0360-E1A3A4539E0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2C9FCE6-3B9B-339A-75BD-D296E5465202}"/>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C08E7EF-D946-840E-B225-EEA332C1F1B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08C70E5-E528-78C7-50BA-0E391F89CD07}"/>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FBA3ED1E-EB5A-5CAC-7818-4C37FEB1207B}"/>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04461F03-5FA4-3671-A921-076FFACAE73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227409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318190-D0F7-F139-2144-068403080B33}"/>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E0839E1-A7FF-3FCE-6197-05183B88E6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1A9F5A87-F178-E80D-21CA-2606EDBD294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65B3908-F75A-26AA-54C9-F6C95C6FD0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7E08132-B78A-3027-5FA0-810A4C83A16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07F8B9BF-2402-6D4A-8773-BC5295607756}"/>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8" name="Espace réservé du pied de page 7">
            <a:extLst>
              <a:ext uri="{FF2B5EF4-FFF2-40B4-BE49-F238E27FC236}">
                <a16:creationId xmlns:a16="http://schemas.microsoft.com/office/drawing/2014/main" id="{E73D8BCB-D7A5-1350-49AD-7AD5CCE514BE}"/>
              </a:ext>
            </a:extLst>
          </p:cNvPr>
          <p:cNvSpPr>
            <a:spLocks noGrp="1"/>
          </p:cNvSpPr>
          <p:nvPr>
            <p:ph type="ftr" sz="quarter" idx="11"/>
          </p:nvPr>
        </p:nvSpPr>
        <p:spPr/>
        <p:txBody>
          <a:bodyPr/>
          <a:lstStyle/>
          <a:p>
            <a:endParaRPr lang="fr-FR" dirty="0"/>
          </a:p>
        </p:txBody>
      </p:sp>
      <p:sp>
        <p:nvSpPr>
          <p:cNvPr id="9" name="Espace réservé du numéro de diapositive 8">
            <a:extLst>
              <a:ext uri="{FF2B5EF4-FFF2-40B4-BE49-F238E27FC236}">
                <a16:creationId xmlns:a16="http://schemas.microsoft.com/office/drawing/2014/main" id="{DBF9CF78-A44E-759B-D684-2CE7133A5128}"/>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142597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4C7FB-3435-496A-0C8E-4F40FACA506F}"/>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57A7F1A-FF27-F287-1115-53EDFBCB6115}"/>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4" name="Espace réservé du pied de page 3">
            <a:extLst>
              <a:ext uri="{FF2B5EF4-FFF2-40B4-BE49-F238E27FC236}">
                <a16:creationId xmlns:a16="http://schemas.microsoft.com/office/drawing/2014/main" id="{64FF06DC-9761-34C0-0DC5-155240AC423B}"/>
              </a:ext>
            </a:extLst>
          </p:cNvPr>
          <p:cNvSpPr>
            <a:spLocks noGrp="1"/>
          </p:cNvSpPr>
          <p:nvPr>
            <p:ph type="ftr" sz="quarter" idx="11"/>
          </p:nvPr>
        </p:nvSpPr>
        <p:spPr/>
        <p:txBody>
          <a:bodyPr/>
          <a:lstStyle/>
          <a:p>
            <a:endParaRPr lang="fr-FR" dirty="0"/>
          </a:p>
        </p:txBody>
      </p:sp>
      <p:sp>
        <p:nvSpPr>
          <p:cNvPr id="5" name="Espace réservé du numéro de diapositive 4">
            <a:extLst>
              <a:ext uri="{FF2B5EF4-FFF2-40B4-BE49-F238E27FC236}">
                <a16:creationId xmlns:a16="http://schemas.microsoft.com/office/drawing/2014/main" id="{313B97ED-2F56-812E-9894-35117A464D1B}"/>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388367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1EBA8F5-730F-35F1-DD2B-8676B3C9370C}"/>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3" name="Espace réservé du pied de page 2">
            <a:extLst>
              <a:ext uri="{FF2B5EF4-FFF2-40B4-BE49-F238E27FC236}">
                <a16:creationId xmlns:a16="http://schemas.microsoft.com/office/drawing/2014/main" id="{32E47E04-328D-D7A4-9B6D-E1DFD28B3EB7}"/>
              </a:ext>
            </a:extLst>
          </p:cNvPr>
          <p:cNvSpPr>
            <a:spLocks noGrp="1"/>
          </p:cNvSpPr>
          <p:nvPr>
            <p:ph type="ftr" sz="quarter" idx="1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540C07E-5622-60F9-364E-DEB63554D924}"/>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966706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7B478E-86F1-FA67-7F56-718F38A9079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C75A65D-C831-B628-6712-9DF40A6639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CEB5897-E31B-CE26-1096-BFCB93B44A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5E8DB4B-2664-CCCD-A0AF-85EBF8C4F63E}"/>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5495EFF7-32CA-F60D-AD14-17D11A639B1C}"/>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FA45705F-8B9C-87EB-D2BA-00591D3455BC}"/>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396663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405A46-E609-8F05-362B-8224BE4F738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1636B3F-52FA-7089-02F5-8853F5AADE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a:extLst>
              <a:ext uri="{FF2B5EF4-FFF2-40B4-BE49-F238E27FC236}">
                <a16:creationId xmlns:a16="http://schemas.microsoft.com/office/drawing/2014/main" id="{B9B6D091-8E92-BB81-433D-2FA7BEC5B0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898BAD3-6DE8-A775-A52E-1638D6C5D200}"/>
              </a:ext>
            </a:extLst>
          </p:cNvPr>
          <p:cNvSpPr>
            <a:spLocks noGrp="1"/>
          </p:cNvSpPr>
          <p:nvPr>
            <p:ph type="dt" sz="half" idx="10"/>
          </p:nvPr>
        </p:nvSpPr>
        <p:spPr/>
        <p:txBody>
          <a:bodyPr/>
          <a:lstStyle/>
          <a:p>
            <a:fld id="{C22CF7E6-2919-AB42-82D8-A87A3367A7C5}" type="datetimeFigureOut">
              <a:rPr lang="fr-FR" smtClean="0"/>
              <a:t>05/02/2026</a:t>
            </a:fld>
            <a:endParaRPr lang="fr-FR" dirty="0"/>
          </a:p>
        </p:txBody>
      </p:sp>
      <p:sp>
        <p:nvSpPr>
          <p:cNvPr id="6" name="Espace réservé du pied de page 5">
            <a:extLst>
              <a:ext uri="{FF2B5EF4-FFF2-40B4-BE49-F238E27FC236}">
                <a16:creationId xmlns:a16="http://schemas.microsoft.com/office/drawing/2014/main" id="{10EE5E00-F966-C668-5C9B-AA0E7BE71B58}"/>
              </a:ext>
            </a:extLst>
          </p:cNvPr>
          <p:cNvSpPr>
            <a:spLocks noGrp="1"/>
          </p:cNvSpPr>
          <p:nvPr>
            <p:ph type="ftr" sz="quarter" idx="11"/>
          </p:nvPr>
        </p:nvSpPr>
        <p:spPr/>
        <p:txBody>
          <a:bodyPr/>
          <a:lstStyle/>
          <a:p>
            <a:endParaRPr lang="fr-FR" dirty="0"/>
          </a:p>
        </p:txBody>
      </p:sp>
      <p:sp>
        <p:nvSpPr>
          <p:cNvPr id="7" name="Espace réservé du numéro de diapositive 6">
            <a:extLst>
              <a:ext uri="{FF2B5EF4-FFF2-40B4-BE49-F238E27FC236}">
                <a16:creationId xmlns:a16="http://schemas.microsoft.com/office/drawing/2014/main" id="{A0E5AB25-3E2D-114E-B048-2CC6856EFFE7}"/>
              </a:ext>
            </a:extLst>
          </p:cNvPr>
          <p:cNvSpPr>
            <a:spLocks noGrp="1"/>
          </p:cNvSpPr>
          <p:nvPr>
            <p:ph type="sldNum" sz="quarter" idx="12"/>
          </p:nvPr>
        </p:nvSpPr>
        <p:spPr/>
        <p:txBody>
          <a:bodyPr/>
          <a:lstStyle/>
          <a:p>
            <a:fld id="{4127B7AB-B261-8447-8D26-C39A4C2956C4}" type="slidenum">
              <a:rPr lang="fr-FR" smtClean="0"/>
              <a:t>‹N°›</a:t>
            </a:fld>
            <a:endParaRPr lang="fr-FR" dirty="0"/>
          </a:p>
        </p:txBody>
      </p:sp>
    </p:spTree>
    <p:extLst>
      <p:ext uri="{BB962C8B-B14F-4D97-AF65-F5344CB8AC3E}">
        <p14:creationId xmlns:p14="http://schemas.microsoft.com/office/powerpoint/2010/main" val="804392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80D433D-C353-C343-6937-7217537819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082030F-666E-1A2F-3783-A1585F3FBD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789CCEE-D3A9-CDD7-9B2E-39CEF936E2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4B6A9D1E-E96F-73BD-174D-747C58500E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E94B9092-F515-C6AC-E2F8-2753E30214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7B7AB-B261-8447-8D26-C39A4C2956C4}" type="slidenum">
              <a:rPr lang="fr-FR" smtClean="0"/>
              <a:t>‹N°›</a:t>
            </a:fld>
            <a:endParaRPr lang="fr-FR" dirty="0"/>
          </a:p>
        </p:txBody>
      </p:sp>
    </p:spTree>
    <p:extLst>
      <p:ext uri="{BB962C8B-B14F-4D97-AF65-F5344CB8AC3E}">
        <p14:creationId xmlns:p14="http://schemas.microsoft.com/office/powerpoint/2010/main" val="2758934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80D433D-C353-C343-6937-7217537819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082030F-666E-1A2F-3783-A1585F3FBD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789CCEE-D3A9-CDD7-9B2E-39CEF936E2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4B6A9D1E-E96F-73BD-174D-747C58500E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E94B9092-F515-C6AC-E2F8-2753E30214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7B7AB-B261-8447-8D26-C39A4C2956C4}" type="slidenum">
              <a:rPr lang="fr-FR" smtClean="0"/>
              <a:t>‹N°›</a:t>
            </a:fld>
            <a:endParaRPr lang="fr-FR" dirty="0"/>
          </a:p>
        </p:txBody>
      </p:sp>
    </p:spTree>
    <p:extLst>
      <p:ext uri="{BB962C8B-B14F-4D97-AF65-F5344CB8AC3E}">
        <p14:creationId xmlns:p14="http://schemas.microsoft.com/office/powerpoint/2010/main" val="29223982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80D433D-C353-C343-6937-7217537819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082030F-666E-1A2F-3783-A1585F3FBD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789CCEE-D3A9-CDD7-9B2E-39CEF936E2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2CF7E6-2919-AB42-82D8-A87A3367A7C5}" type="datetimeFigureOut">
              <a:rPr lang="fr-FR" smtClean="0"/>
              <a:t>05/02/2026</a:t>
            </a:fld>
            <a:endParaRPr lang="fr-FR" dirty="0"/>
          </a:p>
        </p:txBody>
      </p:sp>
      <p:sp>
        <p:nvSpPr>
          <p:cNvPr id="5" name="Espace réservé du pied de page 4">
            <a:extLst>
              <a:ext uri="{FF2B5EF4-FFF2-40B4-BE49-F238E27FC236}">
                <a16:creationId xmlns:a16="http://schemas.microsoft.com/office/drawing/2014/main" id="{4B6A9D1E-E96F-73BD-174D-747C58500E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E94B9092-F515-C6AC-E2F8-2753E30214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7B7AB-B261-8447-8D26-C39A4C2956C4}" type="slidenum">
              <a:rPr lang="fr-FR" smtClean="0"/>
              <a:t>‹N°›</a:t>
            </a:fld>
            <a:endParaRPr lang="fr-FR" dirty="0"/>
          </a:p>
        </p:txBody>
      </p:sp>
    </p:spTree>
    <p:extLst>
      <p:ext uri="{BB962C8B-B14F-4D97-AF65-F5344CB8AC3E}">
        <p14:creationId xmlns:p14="http://schemas.microsoft.com/office/powerpoint/2010/main" val="177520422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3.xml"/><Relationship Id="rId7" Type="http://schemas.openxmlformats.org/officeDocument/2006/relationships/image" Target="../media/image4.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11" Type="http://schemas.openxmlformats.org/officeDocument/2006/relationships/image" Target="../media/image8.jp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slideLayout" Target="../slideLayouts/slideLayout23.xml"/><Relationship Id="rId9" Type="http://schemas.openxmlformats.org/officeDocument/2006/relationships/image" Target="../media/image6.svg"/></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Layout" Target="../slideLayouts/slideLayout23.xml"/><Relationship Id="rId1" Type="http://schemas.openxmlformats.org/officeDocument/2006/relationships/tags" Target="../tags/tag18.xml"/><Relationship Id="rId5" Type="http://schemas.openxmlformats.org/officeDocument/2006/relationships/image" Target="../media/image48.png"/><Relationship Id="rId4" Type="http://schemas.openxmlformats.org/officeDocument/2006/relationships/image" Target="../media/image47.sv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5.xml"/><Relationship Id="rId1" Type="http://schemas.openxmlformats.org/officeDocument/2006/relationships/tags" Target="../tags/tag19.xml"/></Relationships>
</file>

<file path=ppt/slides/_rels/slide1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5.xml"/><Relationship Id="rId1" Type="http://schemas.openxmlformats.org/officeDocument/2006/relationships/tags" Target="../tags/tag23.xml"/></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35.xml"/><Relationship Id="rId1" Type="http://schemas.openxmlformats.org/officeDocument/2006/relationships/tags" Target="../tags/tag24.xml"/><Relationship Id="rId5" Type="http://schemas.openxmlformats.org/officeDocument/2006/relationships/image" Target="../media/image51.png"/><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5.xml"/><Relationship Id="rId1" Type="http://schemas.openxmlformats.org/officeDocument/2006/relationships/tags" Target="../tags/tag2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5.xml"/><Relationship Id="rId1" Type="http://schemas.openxmlformats.org/officeDocument/2006/relationships/tags" Target="../tags/tag29.xml"/></Relationships>
</file>

<file path=ppt/slides/_rels/slide1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slideLayout" Target="../slideLayouts/slideLayout35.xml"/><Relationship Id="rId1" Type="http://schemas.openxmlformats.org/officeDocument/2006/relationships/tags" Target="../tags/tag7.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34.svg"/><Relationship Id="rId3" Type="http://schemas.openxmlformats.org/officeDocument/2006/relationships/image" Target="../media/image19.png"/><Relationship Id="rId21" Type="http://schemas.openxmlformats.org/officeDocument/2006/relationships/image" Target="../media/image37.png"/><Relationship Id="rId7" Type="http://schemas.openxmlformats.org/officeDocument/2006/relationships/image" Target="../media/image23.png"/><Relationship Id="rId12" Type="http://schemas.openxmlformats.org/officeDocument/2006/relationships/image" Target="../media/image28.svg"/><Relationship Id="rId17" Type="http://schemas.openxmlformats.org/officeDocument/2006/relationships/image" Target="../media/image33.png"/><Relationship Id="rId2" Type="http://schemas.openxmlformats.org/officeDocument/2006/relationships/slideLayout" Target="../slideLayouts/slideLayout35.xml"/><Relationship Id="rId16" Type="http://schemas.openxmlformats.org/officeDocument/2006/relationships/image" Target="../media/image32.svg"/><Relationship Id="rId20" Type="http://schemas.openxmlformats.org/officeDocument/2006/relationships/image" Target="../media/image36.png"/><Relationship Id="rId1" Type="http://schemas.openxmlformats.org/officeDocument/2006/relationships/tags" Target="../tags/tag8.xml"/><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23" Type="http://schemas.openxmlformats.org/officeDocument/2006/relationships/image" Target="../media/image39.png"/><Relationship Id="rId10" Type="http://schemas.openxmlformats.org/officeDocument/2006/relationships/image" Target="../media/image26.svg"/><Relationship Id="rId19" Type="http://schemas.openxmlformats.org/officeDocument/2006/relationships/image" Target="../media/image35.pn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 Id="rId22" Type="http://schemas.openxmlformats.org/officeDocument/2006/relationships/image" Target="../media/image38.svg"/></Relationships>
</file>

<file path=ppt/slides/_rels/slide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35.xml"/><Relationship Id="rId1" Type="http://schemas.openxmlformats.org/officeDocument/2006/relationships/tags" Target="../tags/tag9.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6.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3.xml"/><Relationship Id="rId1" Type="http://schemas.openxmlformats.org/officeDocument/2006/relationships/tags" Target="../tags/tag13.xml"/><Relationship Id="rId6" Type="http://schemas.microsoft.com/office/2007/relationships/hdphoto" Target="../media/hdphoto1.wdp"/><Relationship Id="rId5" Type="http://schemas.openxmlformats.org/officeDocument/2006/relationships/image" Target="../media/image45.png"/><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5.xml"/><Relationship Id="rId1" Type="http://schemas.openxmlformats.org/officeDocument/2006/relationships/tags" Target="../tags/tag14.xml"/></Relationships>
</file>

<file path=ppt/slides/_rels/slide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C0E8C02-C677-A843-D79C-FD43C67A93AF}"/>
              </a:ext>
            </a:extLst>
          </p:cNvPr>
          <p:cNvPicPr/>
          <p:nvPr/>
        </p:nvPicPr>
        <p:blipFill>
          <a:blip r:embed="rId5"/>
          <a:stretch>
            <a:fillRect/>
          </a:stretch>
        </p:blipFill>
        <p:spPr>
          <a:xfrm>
            <a:off x="0" y="761769"/>
            <a:ext cx="12199684" cy="5334462"/>
          </a:xfrm>
          <a:prstGeom prst="rect">
            <a:avLst/>
          </a:prstGeom>
        </p:spPr>
      </p:pic>
      <p:sp>
        <p:nvSpPr>
          <p:cNvPr id="3" name="Text Box 16">
            <a:extLst>
              <a:ext uri="{FF2B5EF4-FFF2-40B4-BE49-F238E27FC236}">
                <a16:creationId xmlns:a16="http://schemas.microsoft.com/office/drawing/2014/main" id="{117CA8E2-3334-E7C4-B250-7A2641D58E7C}"/>
              </a:ext>
            </a:extLst>
          </p:cNvPr>
          <p:cNvSpPr txBox="1">
            <a:spLocks/>
          </p:cNvSpPr>
          <p:nvPr>
            <p:custDataLst>
              <p:tags r:id="rId1"/>
            </p:custDataLst>
          </p:nvPr>
        </p:nvSpPr>
        <p:spPr>
          <a:xfrm>
            <a:off x="1120736" y="1998156"/>
            <a:ext cx="10388457" cy="661182"/>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Structuration des marchés électriques : cadre institutionnel de mise en œuvre, régulation et levée des barrières pour l’entrée en lice des nouveaux acteurs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200" b="0" i="0" u="none" strike="noStrike" kern="0" cap="none" spc="0" normalizeH="0" baseline="0" noProof="0" dirty="0">
              <a:ln>
                <a:noFill/>
              </a:ln>
              <a:solidFill>
                <a:srgbClr val="002060"/>
              </a:solidFill>
              <a:effectLst/>
              <a:uLnTx/>
              <a:uFillTx/>
              <a:latin typeface="Franklin Gothic Book" panose="020B0503020102020204" pitchFamily="34" charset="0"/>
              <a:ea typeface="Calibri" panose="020F0502020204030204" pitchFamily="34" charset="0"/>
              <a:cs typeface="Calibri" panose="020F0502020204030204" pitchFamily="34" charset="0"/>
            </a:endParaRPr>
          </a:p>
        </p:txBody>
      </p:sp>
      <p:grpSp>
        <p:nvGrpSpPr>
          <p:cNvPr id="4" name="Groupe 3">
            <a:extLst>
              <a:ext uri="{FF2B5EF4-FFF2-40B4-BE49-F238E27FC236}">
                <a16:creationId xmlns:a16="http://schemas.microsoft.com/office/drawing/2014/main" id="{243D5DD2-8ED6-1FF7-B7A9-0E42029E9B9A}"/>
              </a:ext>
            </a:extLst>
          </p:cNvPr>
          <p:cNvGrpSpPr/>
          <p:nvPr>
            <p:custDataLst>
              <p:tags r:id="rId2"/>
            </p:custDataLst>
          </p:nvPr>
        </p:nvGrpSpPr>
        <p:grpSpPr>
          <a:xfrm>
            <a:off x="188494" y="6404428"/>
            <a:ext cx="2485232" cy="369332"/>
            <a:chOff x="76200" y="6404428"/>
            <a:chExt cx="2485232" cy="369332"/>
          </a:xfrm>
        </p:grpSpPr>
        <p:pic>
          <p:nvPicPr>
            <p:cNvPr id="5" name="Picture 8">
              <a:extLst>
                <a:ext uri="{FF2B5EF4-FFF2-40B4-BE49-F238E27FC236}">
                  <a16:creationId xmlns:a16="http://schemas.microsoft.com/office/drawing/2014/main" id="{F3AD9332-BEBF-4CCA-FCB3-CBDB400F232A}"/>
                </a:ext>
              </a:extLst>
            </p:cNvPr>
            <p:cNvPicPr/>
            <p:nvPr/>
          </p:nvPicPr>
          <p:blipFill rotWithShape="1">
            <a:blip r:embed="rId6" cstate="screen">
              <a:extLst>
                <a:ext uri="{28A0092B-C50C-407E-A947-70E740481C1C}">
                  <a14:useLocalDpi xmlns:a14="http://schemas.microsoft.com/office/drawing/2010/main"/>
                </a:ext>
              </a:extLst>
            </a:blip>
            <a:srcRect/>
            <a:stretch/>
          </p:blipFill>
          <p:spPr>
            <a:xfrm>
              <a:off x="1427794" y="6404428"/>
              <a:ext cx="1133638" cy="329999"/>
            </a:xfrm>
            <a:prstGeom prst="rect">
              <a:avLst/>
            </a:prstGeom>
          </p:spPr>
        </p:pic>
        <p:sp>
          <p:nvSpPr>
            <p:cNvPr id="6" name="Text Box 1047">
              <a:extLst>
                <a:ext uri="{FF2B5EF4-FFF2-40B4-BE49-F238E27FC236}">
                  <a16:creationId xmlns:a16="http://schemas.microsoft.com/office/drawing/2014/main" id="{FB9F2794-199F-307D-5E18-EC4C969523E8}"/>
                </a:ext>
              </a:extLst>
            </p:cNvPr>
            <p:cNvSpPr txBox="1"/>
            <p:nvPr/>
          </p:nvSpPr>
          <p:spPr bwMode="auto">
            <a:xfrm>
              <a:off x="76200" y="6404428"/>
              <a:ext cx="1351594" cy="369332"/>
            </a:xfrm>
            <a:prstGeom prst="rect">
              <a:avLst/>
            </a:prstGeom>
            <a:noFill/>
            <a:ln w="9525">
              <a:noFill/>
              <a:miter lim="800000"/>
              <a:headEnd/>
              <a:tailEnd/>
            </a:ln>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Mis en œuvre par un consortium dirigé par </a:t>
              </a:r>
            </a:p>
          </p:txBody>
        </p:sp>
      </p:grpSp>
      <p:grpSp>
        <p:nvGrpSpPr>
          <p:cNvPr id="7" name="Groupe 6">
            <a:extLst>
              <a:ext uri="{FF2B5EF4-FFF2-40B4-BE49-F238E27FC236}">
                <a16:creationId xmlns:a16="http://schemas.microsoft.com/office/drawing/2014/main" id="{1040E400-F452-C0CF-7FDA-88ED7D81FF36}"/>
              </a:ext>
            </a:extLst>
          </p:cNvPr>
          <p:cNvGrpSpPr/>
          <p:nvPr>
            <p:custDataLst>
              <p:tags r:id="rId3"/>
            </p:custDataLst>
          </p:nvPr>
        </p:nvGrpSpPr>
        <p:grpSpPr>
          <a:xfrm>
            <a:off x="10455077" y="6332232"/>
            <a:ext cx="1570499" cy="369332"/>
            <a:chOff x="224204" y="6404428"/>
            <a:chExt cx="1570499" cy="369332"/>
          </a:xfrm>
        </p:grpSpPr>
        <p:sp>
          <p:nvSpPr>
            <p:cNvPr id="8" name="Text Box 1047">
              <a:extLst>
                <a:ext uri="{FF2B5EF4-FFF2-40B4-BE49-F238E27FC236}">
                  <a16:creationId xmlns:a16="http://schemas.microsoft.com/office/drawing/2014/main" id="{3709105B-22D8-ED67-106A-556019D29FC9}"/>
                </a:ext>
              </a:extLst>
            </p:cNvPr>
            <p:cNvSpPr txBox="1"/>
            <p:nvPr/>
          </p:nvSpPr>
          <p:spPr bwMode="auto">
            <a:xfrm>
              <a:off x="747909" y="6404428"/>
              <a:ext cx="1046794" cy="369332"/>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9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Ce projet est financé par l’UE</a:t>
              </a:r>
            </a:p>
          </p:txBody>
        </p:sp>
        <p:pic>
          <p:nvPicPr>
            <p:cNvPr id="9" name="Picture 1049" descr="europe flag">
              <a:extLst>
                <a:ext uri="{FF2B5EF4-FFF2-40B4-BE49-F238E27FC236}">
                  <a16:creationId xmlns:a16="http://schemas.microsoft.com/office/drawing/2014/main" id="{25E99F3D-CE0E-D8FD-33B1-F5DCA8FB83A1}"/>
                </a:ext>
              </a:extLst>
            </p:cNvPr>
            <p:cNvPicPr/>
            <p:nvPr/>
          </p:nvPicPr>
          <p:blipFill>
            <a:blip r:embed="rId7" cstate="print"/>
            <a:srcRect/>
            <a:stretch>
              <a:fillRect/>
            </a:stretch>
          </p:blipFill>
          <p:spPr bwMode="auto">
            <a:xfrm>
              <a:off x="224204" y="6453368"/>
              <a:ext cx="468000" cy="311379"/>
            </a:xfrm>
            <a:prstGeom prst="rect">
              <a:avLst/>
            </a:prstGeom>
            <a:noFill/>
            <a:ln w="9525">
              <a:solidFill>
                <a:schemeClr val="bg1"/>
              </a:solidFill>
              <a:miter lim="800000"/>
              <a:headEnd/>
              <a:tailEnd/>
            </a:ln>
          </p:spPr>
        </p:pic>
      </p:grpSp>
      <p:sp>
        <p:nvSpPr>
          <p:cNvPr id="10" name="Text Placeholder 3">
            <a:extLst>
              <a:ext uri="{FF2B5EF4-FFF2-40B4-BE49-F238E27FC236}">
                <a16:creationId xmlns:a16="http://schemas.microsoft.com/office/drawing/2014/main" id="{2A0F43EC-86ED-9216-100E-E1CA6F6133B2}"/>
              </a:ext>
            </a:extLst>
          </p:cNvPr>
          <p:cNvSpPr txBox="1">
            <a:spLocks/>
          </p:cNvSpPr>
          <p:nvPr/>
        </p:nvSpPr>
        <p:spPr>
          <a:xfrm>
            <a:off x="1120735" y="3327799"/>
            <a:ext cx="6575957" cy="748197"/>
          </a:xfrm>
          <a:prstGeom prst="rect">
            <a:avLst/>
          </a:prstGeom>
          <a:solidFill>
            <a:srgbClr val="002060"/>
          </a:solidFill>
        </p:spPr>
        <p:txBody>
          <a:bodyPr anchor="ctr"/>
          <a:lstStyle>
            <a:lvl1pPr marL="171450" indent="-171450" algn="l" defTabSz="685800" rtl="0" eaLnBrk="1" latinLnBrk="0" hangingPunct="1">
              <a:lnSpc>
                <a:spcPct val="120000"/>
              </a:lnSpc>
              <a:spcBef>
                <a:spcPts val="75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9pPr>
          </a:lstStyle>
          <a:p>
            <a:pPr marL="0" marR="0" lvl="0" indent="0" algn="just" defTabSz="685800" rtl="0" eaLnBrk="1" fontAlgn="auto" latinLnBrk="0" hangingPunct="1">
              <a:lnSpc>
                <a:spcPct val="100000"/>
              </a:lnSpc>
              <a:spcBef>
                <a:spcPts val="0"/>
              </a:spcBef>
              <a:spcAft>
                <a:spcPts val="200"/>
              </a:spcAft>
              <a:buClr>
                <a:srgbClr val="4472C4"/>
              </a:buClr>
              <a:buSzPct val="110000"/>
              <a:buFont typeface="Wingdings" panose="05000000000000000000" pitchFamily="2" charset="2"/>
              <a:buNone/>
              <a:tabLst/>
              <a:defRPr/>
            </a:pPr>
            <a:r>
              <a:rPr kumimoji="0" lang="fr-FR"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Quelles solutions pour une ouverture de marché qui promeut la concurrence et la participation des entreprises privées ?</a:t>
            </a:r>
          </a:p>
        </p:txBody>
      </p:sp>
      <p:pic>
        <p:nvPicPr>
          <p:cNvPr id="11" name="Graphic 5" descr="Chevron arrows with solid fill">
            <a:extLst>
              <a:ext uri="{FF2B5EF4-FFF2-40B4-BE49-F238E27FC236}">
                <a16:creationId xmlns:a16="http://schemas.microsoft.com/office/drawing/2014/main" id="{70DECE61-902D-40D1-350D-EB48E328FC7B}"/>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75656" y="3515304"/>
            <a:ext cx="407144" cy="422840"/>
          </a:xfrm>
          <a:prstGeom prst="rect">
            <a:avLst/>
          </a:prstGeom>
        </p:spPr>
      </p:pic>
      <p:grpSp>
        <p:nvGrpSpPr>
          <p:cNvPr id="12" name="Groupe 105">
            <a:extLst>
              <a:ext uri="{FF2B5EF4-FFF2-40B4-BE49-F238E27FC236}">
                <a16:creationId xmlns:a16="http://schemas.microsoft.com/office/drawing/2014/main" id="{5829D80E-2551-006C-9564-15A2CC5D3808}"/>
              </a:ext>
            </a:extLst>
          </p:cNvPr>
          <p:cNvGrpSpPr>
            <a:grpSpLocks noChangeAspect="1"/>
          </p:cNvGrpSpPr>
          <p:nvPr/>
        </p:nvGrpSpPr>
        <p:grpSpPr>
          <a:xfrm>
            <a:off x="7767781" y="2833766"/>
            <a:ext cx="3895805" cy="2113096"/>
            <a:chOff x="15050433" y="3439951"/>
            <a:chExt cx="1907693" cy="1123165"/>
          </a:xfrm>
          <a:solidFill>
            <a:srgbClr val="70AADF"/>
          </a:solidFill>
        </p:grpSpPr>
        <p:grpSp>
          <p:nvGrpSpPr>
            <p:cNvPr id="13" name="Graphic 16">
              <a:extLst>
                <a:ext uri="{FF2B5EF4-FFF2-40B4-BE49-F238E27FC236}">
                  <a16:creationId xmlns:a16="http://schemas.microsoft.com/office/drawing/2014/main" id="{AAD772FE-650B-8F30-6D54-D93EB1DBD93A}"/>
                </a:ext>
              </a:extLst>
            </p:cNvPr>
            <p:cNvGrpSpPr/>
            <p:nvPr/>
          </p:nvGrpSpPr>
          <p:grpSpPr>
            <a:xfrm>
              <a:off x="15130191" y="4257738"/>
              <a:ext cx="1827935" cy="302201"/>
              <a:chOff x="15130191" y="4257738"/>
              <a:chExt cx="1827935" cy="302201"/>
            </a:xfrm>
            <a:grpFill/>
          </p:grpSpPr>
          <p:sp>
            <p:nvSpPr>
              <p:cNvPr id="57" name="Forme libre : forme 4">
                <a:extLst>
                  <a:ext uri="{FF2B5EF4-FFF2-40B4-BE49-F238E27FC236}">
                    <a16:creationId xmlns:a16="http://schemas.microsoft.com/office/drawing/2014/main" id="{1CFB0EDA-E19F-91F3-5DEB-F6AB18DC9324}"/>
                  </a:ext>
                </a:extLst>
              </p:cNvPr>
              <p:cNvSpPr/>
              <p:nvPr/>
            </p:nvSpPr>
            <p:spPr>
              <a:xfrm>
                <a:off x="15130191" y="4534883"/>
                <a:ext cx="1827935" cy="25055"/>
              </a:xfrm>
              <a:custGeom>
                <a:avLst/>
                <a:gdLst>
                  <a:gd name="connsiteX0" fmla="*/ 0 w 1827935"/>
                  <a:gd name="connsiteY0" fmla="*/ 0 h 25055"/>
                  <a:gd name="connsiteX1" fmla="*/ 1827936 w 1827935"/>
                  <a:gd name="connsiteY1" fmla="*/ 0 h 25055"/>
                  <a:gd name="connsiteX2" fmla="*/ 1827936 w 1827935"/>
                  <a:gd name="connsiteY2" fmla="*/ 25056 h 25055"/>
                  <a:gd name="connsiteX3" fmla="*/ 0 w 1827935"/>
                  <a:gd name="connsiteY3" fmla="*/ 25056 h 25055"/>
                </a:gdLst>
                <a:ahLst/>
                <a:cxnLst>
                  <a:cxn ang="0">
                    <a:pos x="connsiteX0" y="connsiteY0"/>
                  </a:cxn>
                  <a:cxn ang="0">
                    <a:pos x="connsiteX1" y="connsiteY1"/>
                  </a:cxn>
                  <a:cxn ang="0">
                    <a:pos x="connsiteX2" y="connsiteY2"/>
                  </a:cxn>
                  <a:cxn ang="0">
                    <a:pos x="connsiteX3" y="connsiteY3"/>
                  </a:cxn>
                </a:cxnLst>
                <a:rect l="l" t="t" r="r" b="b"/>
                <a:pathLst>
                  <a:path w="1827935" h="25055">
                    <a:moveTo>
                      <a:pt x="0" y="0"/>
                    </a:moveTo>
                    <a:lnTo>
                      <a:pt x="1827936" y="0"/>
                    </a:lnTo>
                    <a:lnTo>
                      <a:pt x="1827936" y="25056"/>
                    </a:lnTo>
                    <a:lnTo>
                      <a:pt x="0" y="25056"/>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nvGrpSpPr>
              <p:cNvPr id="58" name="Graphic 16">
                <a:extLst>
                  <a:ext uri="{FF2B5EF4-FFF2-40B4-BE49-F238E27FC236}">
                    <a16:creationId xmlns:a16="http://schemas.microsoft.com/office/drawing/2014/main" id="{65F30C38-39CB-F141-186E-B1B71C4FAF80}"/>
                  </a:ext>
                </a:extLst>
              </p:cNvPr>
              <p:cNvGrpSpPr/>
              <p:nvPr/>
            </p:nvGrpSpPr>
            <p:grpSpPr>
              <a:xfrm>
                <a:off x="15791208" y="4257738"/>
                <a:ext cx="399747" cy="301818"/>
                <a:chOff x="15791208" y="4257738"/>
                <a:chExt cx="399747" cy="301818"/>
              </a:xfrm>
              <a:grpFill/>
            </p:grpSpPr>
            <p:sp>
              <p:nvSpPr>
                <p:cNvPr id="59" name="Forme libre : forme 8">
                  <a:extLst>
                    <a:ext uri="{FF2B5EF4-FFF2-40B4-BE49-F238E27FC236}">
                      <a16:creationId xmlns:a16="http://schemas.microsoft.com/office/drawing/2014/main" id="{BBEB8E14-94F5-C0BA-C92A-218EE0B371FE}"/>
                    </a:ext>
                  </a:extLst>
                </p:cNvPr>
                <p:cNvSpPr/>
                <p:nvPr/>
              </p:nvSpPr>
              <p:spPr>
                <a:xfrm>
                  <a:off x="15902717" y="4360830"/>
                  <a:ext cx="26777" cy="198726"/>
                </a:xfrm>
                <a:custGeom>
                  <a:avLst/>
                  <a:gdLst>
                    <a:gd name="connsiteX0" fmla="*/ 2104 w 26777"/>
                    <a:gd name="connsiteY0" fmla="*/ 198726 h 198726"/>
                    <a:gd name="connsiteX1" fmla="*/ 0 w 26777"/>
                    <a:gd name="connsiteY1" fmla="*/ 0 h 198726"/>
                    <a:gd name="connsiteX2" fmla="*/ 26395 w 26777"/>
                    <a:gd name="connsiteY2" fmla="*/ 4399 h 198726"/>
                    <a:gd name="connsiteX3" fmla="*/ 26777 w 26777"/>
                    <a:gd name="connsiteY3" fmla="*/ 198343 h 198726"/>
                    <a:gd name="connsiteX4" fmla="*/ 2104 w 26777"/>
                    <a:gd name="connsiteY4" fmla="*/ 198726 h 198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77" h="198726">
                      <a:moveTo>
                        <a:pt x="2104" y="198726"/>
                      </a:moveTo>
                      <a:lnTo>
                        <a:pt x="0" y="0"/>
                      </a:lnTo>
                      <a:lnTo>
                        <a:pt x="26395" y="4399"/>
                      </a:lnTo>
                      <a:lnTo>
                        <a:pt x="26777" y="198343"/>
                      </a:lnTo>
                      <a:lnTo>
                        <a:pt x="2104" y="198726"/>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60" name="Forme libre : forme 9">
                  <a:extLst>
                    <a:ext uri="{FF2B5EF4-FFF2-40B4-BE49-F238E27FC236}">
                      <a16:creationId xmlns:a16="http://schemas.microsoft.com/office/drawing/2014/main" id="{4D1619A9-8C2B-1C47-664C-A5D932309535}"/>
                    </a:ext>
                  </a:extLst>
                </p:cNvPr>
                <p:cNvSpPr/>
                <p:nvPr/>
              </p:nvSpPr>
              <p:spPr>
                <a:xfrm>
                  <a:off x="15930642" y="4269022"/>
                  <a:ext cx="82053" cy="84157"/>
                </a:xfrm>
                <a:custGeom>
                  <a:avLst/>
                  <a:gdLst>
                    <a:gd name="connsiteX0" fmla="*/ 17023 w 82053"/>
                    <a:gd name="connsiteY0" fmla="*/ 83966 h 84157"/>
                    <a:gd name="connsiteX1" fmla="*/ 0 w 82053"/>
                    <a:gd name="connsiteY1" fmla="*/ 65987 h 84157"/>
                    <a:gd name="connsiteX2" fmla="*/ 8990 w 82053"/>
                    <a:gd name="connsiteY2" fmla="*/ 57380 h 84157"/>
                    <a:gd name="connsiteX3" fmla="*/ 55467 w 82053"/>
                    <a:gd name="connsiteY3" fmla="*/ 9181 h 84157"/>
                    <a:gd name="connsiteX4" fmla="*/ 63883 w 82053"/>
                    <a:gd name="connsiteY4" fmla="*/ 0 h 84157"/>
                    <a:gd name="connsiteX5" fmla="*/ 82053 w 82053"/>
                    <a:gd name="connsiteY5" fmla="*/ 17023 h 84157"/>
                    <a:gd name="connsiteX6" fmla="*/ 73638 w 82053"/>
                    <a:gd name="connsiteY6" fmla="*/ 26204 h 84157"/>
                    <a:gd name="connsiteX7" fmla="*/ 26012 w 82053"/>
                    <a:gd name="connsiteY7" fmla="*/ 75550 h 84157"/>
                    <a:gd name="connsiteX8" fmla="*/ 17023 w 82053"/>
                    <a:gd name="connsiteY8" fmla="*/ 84157 h 8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053" h="84157">
                      <a:moveTo>
                        <a:pt x="17023" y="83966"/>
                      </a:moveTo>
                      <a:lnTo>
                        <a:pt x="0" y="65987"/>
                      </a:lnTo>
                      <a:lnTo>
                        <a:pt x="8990" y="57380"/>
                      </a:lnTo>
                      <a:cubicBezTo>
                        <a:pt x="29838" y="37297"/>
                        <a:pt x="55276" y="9372"/>
                        <a:pt x="55467" y="9181"/>
                      </a:cubicBezTo>
                      <a:lnTo>
                        <a:pt x="63883" y="0"/>
                      </a:lnTo>
                      <a:lnTo>
                        <a:pt x="82053" y="17023"/>
                      </a:lnTo>
                      <a:lnTo>
                        <a:pt x="73638" y="26204"/>
                      </a:lnTo>
                      <a:cubicBezTo>
                        <a:pt x="72490" y="27351"/>
                        <a:pt x="47434" y="54894"/>
                        <a:pt x="26012" y="75550"/>
                      </a:cubicBezTo>
                      <a:lnTo>
                        <a:pt x="17023" y="84157"/>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61" name="Forme libre : forme 10">
                  <a:extLst>
                    <a:ext uri="{FF2B5EF4-FFF2-40B4-BE49-F238E27FC236}">
                      <a16:creationId xmlns:a16="http://schemas.microsoft.com/office/drawing/2014/main" id="{6639FED4-8889-2EA5-A870-E5916DA64582}"/>
                    </a:ext>
                  </a:extLst>
                </p:cNvPr>
                <p:cNvSpPr/>
                <p:nvPr/>
              </p:nvSpPr>
              <p:spPr>
                <a:xfrm>
                  <a:off x="15791208" y="4347250"/>
                  <a:ext cx="138094" cy="137329"/>
                </a:xfrm>
                <a:custGeom>
                  <a:avLst/>
                  <a:gdLst>
                    <a:gd name="connsiteX0" fmla="*/ 17405 w 138094"/>
                    <a:gd name="connsiteY0" fmla="*/ 137329 h 137329"/>
                    <a:gd name="connsiteX1" fmla="*/ 0 w 138094"/>
                    <a:gd name="connsiteY1" fmla="*/ 119733 h 137329"/>
                    <a:gd name="connsiteX2" fmla="*/ 8798 w 138094"/>
                    <a:gd name="connsiteY2" fmla="*/ 110935 h 137329"/>
                    <a:gd name="connsiteX3" fmla="*/ 112082 w 138094"/>
                    <a:gd name="connsiteY3" fmla="*/ 8607 h 137329"/>
                    <a:gd name="connsiteX4" fmla="*/ 121072 w 138094"/>
                    <a:gd name="connsiteY4" fmla="*/ 0 h 137329"/>
                    <a:gd name="connsiteX5" fmla="*/ 138094 w 138094"/>
                    <a:gd name="connsiteY5" fmla="*/ 17979 h 137329"/>
                    <a:gd name="connsiteX6" fmla="*/ 129105 w 138094"/>
                    <a:gd name="connsiteY6" fmla="*/ 26586 h 137329"/>
                    <a:gd name="connsiteX7" fmla="*/ 26204 w 138094"/>
                    <a:gd name="connsiteY7" fmla="*/ 128531 h 137329"/>
                    <a:gd name="connsiteX8" fmla="*/ 17405 w 138094"/>
                    <a:gd name="connsiteY8" fmla="*/ 137329 h 137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094" h="137329">
                      <a:moveTo>
                        <a:pt x="17405" y="137329"/>
                      </a:moveTo>
                      <a:lnTo>
                        <a:pt x="0" y="119733"/>
                      </a:lnTo>
                      <a:lnTo>
                        <a:pt x="8798" y="110935"/>
                      </a:lnTo>
                      <a:cubicBezTo>
                        <a:pt x="8798" y="110935"/>
                        <a:pt x="61397" y="57571"/>
                        <a:pt x="112082" y="8607"/>
                      </a:cubicBezTo>
                      <a:lnTo>
                        <a:pt x="121072" y="0"/>
                      </a:lnTo>
                      <a:lnTo>
                        <a:pt x="138094" y="17979"/>
                      </a:lnTo>
                      <a:lnTo>
                        <a:pt x="129105" y="26586"/>
                      </a:lnTo>
                      <a:cubicBezTo>
                        <a:pt x="78611" y="75359"/>
                        <a:pt x="26777" y="127957"/>
                        <a:pt x="26204" y="128531"/>
                      </a:cubicBezTo>
                      <a:lnTo>
                        <a:pt x="17405" y="137329"/>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nvGrpSpPr>
                <p:cNvPr id="62" name="Graphic 16">
                  <a:extLst>
                    <a:ext uri="{FF2B5EF4-FFF2-40B4-BE49-F238E27FC236}">
                      <a16:creationId xmlns:a16="http://schemas.microsoft.com/office/drawing/2014/main" id="{802FA82F-AF8F-4911-F0B3-C2ECBDE51FF8}"/>
                    </a:ext>
                  </a:extLst>
                </p:cNvPr>
                <p:cNvGrpSpPr/>
                <p:nvPr/>
              </p:nvGrpSpPr>
              <p:grpSpPr>
                <a:xfrm>
                  <a:off x="15962966" y="4257738"/>
                  <a:ext cx="227989" cy="298949"/>
                  <a:chOff x="15962966" y="4257738"/>
                  <a:chExt cx="227989" cy="298949"/>
                </a:xfrm>
                <a:grpFill/>
              </p:grpSpPr>
              <p:sp>
                <p:nvSpPr>
                  <p:cNvPr id="63" name="Forme libre : forme 16">
                    <a:extLst>
                      <a:ext uri="{FF2B5EF4-FFF2-40B4-BE49-F238E27FC236}">
                        <a16:creationId xmlns:a16="http://schemas.microsoft.com/office/drawing/2014/main" id="{8B32CE34-0293-9ACA-B695-BB0BC53319BE}"/>
                      </a:ext>
                    </a:extLst>
                  </p:cNvPr>
                  <p:cNvSpPr/>
                  <p:nvPr/>
                </p:nvSpPr>
                <p:spPr>
                  <a:xfrm>
                    <a:off x="16074666" y="4355284"/>
                    <a:ext cx="27542" cy="201403"/>
                  </a:xfrm>
                  <a:custGeom>
                    <a:avLst/>
                    <a:gdLst>
                      <a:gd name="connsiteX0" fmla="*/ 2104 w 27542"/>
                      <a:gd name="connsiteY0" fmla="*/ 201404 h 201403"/>
                      <a:gd name="connsiteX1" fmla="*/ 0 w 27542"/>
                      <a:gd name="connsiteY1" fmla="*/ 0 h 201403"/>
                      <a:gd name="connsiteX2" fmla="*/ 27542 w 27542"/>
                      <a:gd name="connsiteY2" fmla="*/ 7268 h 201403"/>
                      <a:gd name="connsiteX3" fmla="*/ 26777 w 27542"/>
                      <a:gd name="connsiteY3" fmla="*/ 201213 h 201403"/>
                      <a:gd name="connsiteX4" fmla="*/ 2104 w 27542"/>
                      <a:gd name="connsiteY4" fmla="*/ 201404 h 201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42" h="201403">
                        <a:moveTo>
                          <a:pt x="2104" y="201404"/>
                        </a:moveTo>
                        <a:lnTo>
                          <a:pt x="0" y="0"/>
                        </a:lnTo>
                        <a:lnTo>
                          <a:pt x="27542" y="7268"/>
                        </a:lnTo>
                        <a:lnTo>
                          <a:pt x="26777" y="201213"/>
                        </a:lnTo>
                        <a:lnTo>
                          <a:pt x="2104" y="201404"/>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64" name="Forme libre : forme 17">
                    <a:extLst>
                      <a:ext uri="{FF2B5EF4-FFF2-40B4-BE49-F238E27FC236}">
                        <a16:creationId xmlns:a16="http://schemas.microsoft.com/office/drawing/2014/main" id="{81B4E464-D822-7DA4-9455-4D956FE5D184}"/>
                      </a:ext>
                    </a:extLst>
                  </p:cNvPr>
                  <p:cNvSpPr/>
                  <p:nvPr/>
                </p:nvSpPr>
                <p:spPr>
                  <a:xfrm>
                    <a:off x="16097809" y="4257738"/>
                    <a:ext cx="93146" cy="92190"/>
                  </a:xfrm>
                  <a:custGeom>
                    <a:avLst/>
                    <a:gdLst>
                      <a:gd name="connsiteX0" fmla="*/ 17214 w 93146"/>
                      <a:gd name="connsiteY0" fmla="*/ 92191 h 92190"/>
                      <a:gd name="connsiteX1" fmla="*/ 0 w 93146"/>
                      <a:gd name="connsiteY1" fmla="*/ 74211 h 92190"/>
                      <a:gd name="connsiteX2" fmla="*/ 76124 w 93146"/>
                      <a:gd name="connsiteY2" fmla="*/ 0 h 92190"/>
                      <a:gd name="connsiteX3" fmla="*/ 93147 w 93146"/>
                      <a:gd name="connsiteY3" fmla="*/ 17979 h 92190"/>
                      <a:gd name="connsiteX4" fmla="*/ 17214 w 93146"/>
                      <a:gd name="connsiteY4" fmla="*/ 92191 h 92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146" h="92190">
                        <a:moveTo>
                          <a:pt x="17214" y="92191"/>
                        </a:moveTo>
                        <a:lnTo>
                          <a:pt x="0" y="74211"/>
                        </a:lnTo>
                        <a:lnTo>
                          <a:pt x="76124" y="0"/>
                        </a:lnTo>
                        <a:lnTo>
                          <a:pt x="93147" y="17979"/>
                        </a:lnTo>
                        <a:lnTo>
                          <a:pt x="17214" y="92191"/>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65" name="Forme libre : forme 18">
                    <a:extLst>
                      <a:ext uri="{FF2B5EF4-FFF2-40B4-BE49-F238E27FC236}">
                        <a16:creationId xmlns:a16="http://schemas.microsoft.com/office/drawing/2014/main" id="{2A316096-ED48-ACAB-8997-CAC2C6A30D34}"/>
                      </a:ext>
                    </a:extLst>
                  </p:cNvPr>
                  <p:cNvSpPr/>
                  <p:nvPr/>
                </p:nvSpPr>
                <p:spPr>
                  <a:xfrm>
                    <a:off x="15962966" y="4344573"/>
                    <a:ext cx="139242" cy="137138"/>
                  </a:xfrm>
                  <a:custGeom>
                    <a:avLst/>
                    <a:gdLst>
                      <a:gd name="connsiteX0" fmla="*/ 17214 w 139242"/>
                      <a:gd name="connsiteY0" fmla="*/ 137138 h 137138"/>
                      <a:gd name="connsiteX1" fmla="*/ 0 w 139242"/>
                      <a:gd name="connsiteY1" fmla="*/ 119159 h 137138"/>
                      <a:gd name="connsiteX2" fmla="*/ 122028 w 139242"/>
                      <a:gd name="connsiteY2" fmla="*/ 0 h 137138"/>
                      <a:gd name="connsiteX3" fmla="*/ 139242 w 139242"/>
                      <a:gd name="connsiteY3" fmla="*/ 17979 h 137138"/>
                      <a:gd name="connsiteX4" fmla="*/ 17214 w 139242"/>
                      <a:gd name="connsiteY4" fmla="*/ 137138 h 137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42" h="137138">
                        <a:moveTo>
                          <a:pt x="17214" y="137138"/>
                        </a:moveTo>
                        <a:lnTo>
                          <a:pt x="0" y="119159"/>
                        </a:lnTo>
                        <a:lnTo>
                          <a:pt x="122028" y="0"/>
                        </a:lnTo>
                        <a:lnTo>
                          <a:pt x="139242" y="17979"/>
                        </a:lnTo>
                        <a:lnTo>
                          <a:pt x="17214" y="137138"/>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grpSp>
        </p:grpSp>
        <p:grpSp>
          <p:nvGrpSpPr>
            <p:cNvPr id="14" name="Graphic 16">
              <a:extLst>
                <a:ext uri="{FF2B5EF4-FFF2-40B4-BE49-F238E27FC236}">
                  <a16:creationId xmlns:a16="http://schemas.microsoft.com/office/drawing/2014/main" id="{6D3C1C44-18A8-24BE-3884-D74EBA989F56}"/>
                </a:ext>
              </a:extLst>
            </p:cNvPr>
            <p:cNvGrpSpPr/>
            <p:nvPr/>
          </p:nvGrpSpPr>
          <p:grpSpPr>
            <a:xfrm>
              <a:off x="15653612" y="3439951"/>
              <a:ext cx="454987" cy="442712"/>
              <a:chOff x="15653612" y="3439951"/>
              <a:chExt cx="454987" cy="442712"/>
            </a:xfrm>
            <a:grpFill/>
          </p:grpSpPr>
          <p:sp>
            <p:nvSpPr>
              <p:cNvPr id="41" name="Forme libre : forme 22">
                <a:extLst>
                  <a:ext uri="{FF2B5EF4-FFF2-40B4-BE49-F238E27FC236}">
                    <a16:creationId xmlns:a16="http://schemas.microsoft.com/office/drawing/2014/main" id="{335ECAE2-4904-46A9-AB48-34F943B3BB63}"/>
                  </a:ext>
                </a:extLst>
              </p:cNvPr>
              <p:cNvSpPr/>
              <p:nvPr/>
            </p:nvSpPr>
            <p:spPr>
              <a:xfrm>
                <a:off x="15815787" y="3443229"/>
                <a:ext cx="42650" cy="89416"/>
              </a:xfrm>
              <a:custGeom>
                <a:avLst/>
                <a:gdLst>
                  <a:gd name="connsiteX0" fmla="*/ 30124 w 42650"/>
                  <a:gd name="connsiteY0" fmla="*/ 89416 h 89416"/>
                  <a:gd name="connsiteX1" fmla="*/ 17883 w 42650"/>
                  <a:gd name="connsiteY1" fmla="*/ 80044 h 89416"/>
                  <a:gd name="connsiteX2" fmla="*/ 477 w 42650"/>
                  <a:gd name="connsiteY2" fmla="*/ 15970 h 89416"/>
                  <a:gd name="connsiteX3" fmla="*/ 9276 w 42650"/>
                  <a:gd name="connsiteY3" fmla="*/ 477 h 89416"/>
                  <a:gd name="connsiteX4" fmla="*/ 24768 w 42650"/>
                  <a:gd name="connsiteY4" fmla="*/ 9276 h 89416"/>
                  <a:gd name="connsiteX5" fmla="*/ 42174 w 42650"/>
                  <a:gd name="connsiteY5" fmla="*/ 73350 h 89416"/>
                  <a:gd name="connsiteX6" fmla="*/ 33375 w 42650"/>
                  <a:gd name="connsiteY6" fmla="*/ 88843 h 89416"/>
                  <a:gd name="connsiteX7" fmla="*/ 30124 w 42650"/>
                  <a:gd name="connsiteY7" fmla="*/ 89225 h 8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50" h="89416">
                    <a:moveTo>
                      <a:pt x="30124" y="89416"/>
                    </a:moveTo>
                    <a:cubicBezTo>
                      <a:pt x="24577" y="89416"/>
                      <a:pt x="19413" y="85782"/>
                      <a:pt x="17883" y="80044"/>
                    </a:cubicBezTo>
                    <a:lnTo>
                      <a:pt x="477" y="15970"/>
                    </a:lnTo>
                    <a:cubicBezTo>
                      <a:pt x="-1435" y="9276"/>
                      <a:pt x="2581" y="2390"/>
                      <a:pt x="9276" y="477"/>
                    </a:cubicBezTo>
                    <a:cubicBezTo>
                      <a:pt x="15970" y="-1435"/>
                      <a:pt x="22856" y="2581"/>
                      <a:pt x="24768" y="9276"/>
                    </a:cubicBezTo>
                    <a:lnTo>
                      <a:pt x="42174" y="73350"/>
                    </a:lnTo>
                    <a:cubicBezTo>
                      <a:pt x="44086" y="80044"/>
                      <a:pt x="40070" y="86930"/>
                      <a:pt x="33375" y="88843"/>
                    </a:cubicBezTo>
                    <a:cubicBezTo>
                      <a:pt x="32228" y="89225"/>
                      <a:pt x="31080" y="89225"/>
                      <a:pt x="30124" y="89225"/>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2" name="Forme libre : forme 23">
                <a:extLst>
                  <a:ext uri="{FF2B5EF4-FFF2-40B4-BE49-F238E27FC236}">
                    <a16:creationId xmlns:a16="http://schemas.microsoft.com/office/drawing/2014/main" id="{0458062E-42C1-2CBE-B5FE-61340C03E517}"/>
                  </a:ext>
                </a:extLst>
              </p:cNvPr>
              <p:cNvSpPr/>
              <p:nvPr/>
            </p:nvSpPr>
            <p:spPr>
              <a:xfrm>
                <a:off x="15893606" y="3439951"/>
                <a:ext cx="34480" cy="88869"/>
              </a:xfrm>
              <a:custGeom>
                <a:avLst/>
                <a:gdLst>
                  <a:gd name="connsiteX0" fmla="*/ 12554 w 34480"/>
                  <a:gd name="connsiteY0" fmla="*/ 88678 h 88869"/>
                  <a:gd name="connsiteX1" fmla="*/ 10833 w 34480"/>
                  <a:gd name="connsiteY1" fmla="*/ 88678 h 88869"/>
                  <a:gd name="connsiteX2" fmla="*/ 122 w 34480"/>
                  <a:gd name="connsiteY2" fmla="*/ 74333 h 88869"/>
                  <a:gd name="connsiteX3" fmla="*/ 9303 w 34480"/>
                  <a:gd name="connsiteY3" fmla="*/ 10833 h 88869"/>
                  <a:gd name="connsiteX4" fmla="*/ 23648 w 34480"/>
                  <a:gd name="connsiteY4" fmla="*/ 122 h 88869"/>
                  <a:gd name="connsiteX5" fmla="*/ 34358 w 34480"/>
                  <a:gd name="connsiteY5" fmla="*/ 14467 h 88869"/>
                  <a:gd name="connsiteX6" fmla="*/ 25178 w 34480"/>
                  <a:gd name="connsiteY6" fmla="*/ 77967 h 88869"/>
                  <a:gd name="connsiteX7" fmla="*/ 12745 w 34480"/>
                  <a:gd name="connsiteY7" fmla="*/ 88869 h 88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80" h="88869">
                    <a:moveTo>
                      <a:pt x="12554" y="88678"/>
                    </a:moveTo>
                    <a:cubicBezTo>
                      <a:pt x="12554" y="88678"/>
                      <a:pt x="11406" y="88678"/>
                      <a:pt x="10833" y="88678"/>
                    </a:cubicBezTo>
                    <a:cubicBezTo>
                      <a:pt x="3947" y="87722"/>
                      <a:pt x="-835" y="81219"/>
                      <a:pt x="122" y="74333"/>
                    </a:cubicBezTo>
                    <a:lnTo>
                      <a:pt x="9303" y="10833"/>
                    </a:lnTo>
                    <a:cubicBezTo>
                      <a:pt x="10259" y="3947"/>
                      <a:pt x="16762" y="-835"/>
                      <a:pt x="23648" y="122"/>
                    </a:cubicBezTo>
                    <a:cubicBezTo>
                      <a:pt x="30533" y="1078"/>
                      <a:pt x="35315" y="7581"/>
                      <a:pt x="34358" y="14467"/>
                    </a:cubicBezTo>
                    <a:lnTo>
                      <a:pt x="25178" y="77967"/>
                    </a:lnTo>
                    <a:cubicBezTo>
                      <a:pt x="24221" y="84279"/>
                      <a:pt x="18866" y="88869"/>
                      <a:pt x="12745" y="88869"/>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3" name="Forme libre : forme 24">
                <a:extLst>
                  <a:ext uri="{FF2B5EF4-FFF2-40B4-BE49-F238E27FC236}">
                    <a16:creationId xmlns:a16="http://schemas.microsoft.com/office/drawing/2014/main" id="{1A570704-BEC4-BCD1-6415-ABFEE736C79E}"/>
                  </a:ext>
                </a:extLst>
              </p:cNvPr>
              <p:cNvSpPr/>
              <p:nvPr/>
            </p:nvSpPr>
            <p:spPr>
              <a:xfrm>
                <a:off x="15954942" y="3468773"/>
                <a:ext cx="54300" cy="77644"/>
              </a:xfrm>
              <a:custGeom>
                <a:avLst/>
                <a:gdLst>
                  <a:gd name="connsiteX0" fmla="*/ 12614 w 54300"/>
                  <a:gd name="connsiteY0" fmla="*/ 77645 h 77644"/>
                  <a:gd name="connsiteX1" fmla="*/ 6493 w 54300"/>
                  <a:gd name="connsiteY1" fmla="*/ 76114 h 77644"/>
                  <a:gd name="connsiteX2" fmla="*/ 1520 w 54300"/>
                  <a:gd name="connsiteY2" fmla="*/ 58900 h 77644"/>
                  <a:gd name="connsiteX3" fmla="*/ 30593 w 54300"/>
                  <a:gd name="connsiteY3" fmla="*/ 6493 h 77644"/>
                  <a:gd name="connsiteX4" fmla="*/ 47807 w 54300"/>
                  <a:gd name="connsiteY4" fmla="*/ 1520 h 77644"/>
                  <a:gd name="connsiteX5" fmla="*/ 52780 w 54300"/>
                  <a:gd name="connsiteY5" fmla="*/ 18734 h 77644"/>
                  <a:gd name="connsiteX6" fmla="*/ 23707 w 54300"/>
                  <a:gd name="connsiteY6" fmla="*/ 71141 h 77644"/>
                  <a:gd name="connsiteX7" fmla="*/ 12614 w 54300"/>
                  <a:gd name="connsiteY7" fmla="*/ 77645 h 7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300" h="77644">
                    <a:moveTo>
                      <a:pt x="12614" y="77645"/>
                    </a:moveTo>
                    <a:cubicBezTo>
                      <a:pt x="10510" y="77645"/>
                      <a:pt x="8406" y="77071"/>
                      <a:pt x="6493" y="76114"/>
                    </a:cubicBezTo>
                    <a:cubicBezTo>
                      <a:pt x="373" y="72672"/>
                      <a:pt x="-1731" y="65021"/>
                      <a:pt x="1520" y="58900"/>
                    </a:cubicBezTo>
                    <a:lnTo>
                      <a:pt x="30593" y="6493"/>
                    </a:lnTo>
                    <a:cubicBezTo>
                      <a:pt x="34036" y="373"/>
                      <a:pt x="41686" y="-1731"/>
                      <a:pt x="47807" y="1520"/>
                    </a:cubicBezTo>
                    <a:cubicBezTo>
                      <a:pt x="53927" y="4963"/>
                      <a:pt x="56031" y="12614"/>
                      <a:pt x="52780" y="18734"/>
                    </a:cubicBezTo>
                    <a:lnTo>
                      <a:pt x="23707" y="71141"/>
                    </a:lnTo>
                    <a:cubicBezTo>
                      <a:pt x="21412" y="75349"/>
                      <a:pt x="17013" y="77645"/>
                      <a:pt x="12614" y="77645"/>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4" name="Forme libre : forme 25">
                <a:extLst>
                  <a:ext uri="{FF2B5EF4-FFF2-40B4-BE49-F238E27FC236}">
                    <a16:creationId xmlns:a16="http://schemas.microsoft.com/office/drawing/2014/main" id="{D154E06B-EF51-4654-DAD7-D5C2C81F609A}"/>
                  </a:ext>
                </a:extLst>
              </p:cNvPr>
              <p:cNvSpPr/>
              <p:nvPr/>
            </p:nvSpPr>
            <p:spPr>
              <a:xfrm>
                <a:off x="15991677" y="3529607"/>
                <a:ext cx="86027" cy="60801"/>
              </a:xfrm>
              <a:custGeom>
                <a:avLst/>
                <a:gdLst>
                  <a:gd name="connsiteX0" fmla="*/ 12602 w 86027"/>
                  <a:gd name="connsiteY0" fmla="*/ 60802 h 60801"/>
                  <a:gd name="connsiteX1" fmla="*/ 1700 w 86027"/>
                  <a:gd name="connsiteY1" fmla="*/ 54490 h 60801"/>
                  <a:gd name="connsiteX2" fmla="*/ 6291 w 86027"/>
                  <a:gd name="connsiteY2" fmla="*/ 37276 h 60801"/>
                  <a:gd name="connsiteX3" fmla="*/ 67113 w 86027"/>
                  <a:gd name="connsiteY3" fmla="*/ 1700 h 60801"/>
                  <a:gd name="connsiteX4" fmla="*/ 84327 w 86027"/>
                  <a:gd name="connsiteY4" fmla="*/ 6291 h 60801"/>
                  <a:gd name="connsiteX5" fmla="*/ 79737 w 86027"/>
                  <a:gd name="connsiteY5" fmla="*/ 23505 h 60801"/>
                  <a:gd name="connsiteX6" fmla="*/ 18914 w 86027"/>
                  <a:gd name="connsiteY6" fmla="*/ 59080 h 60801"/>
                  <a:gd name="connsiteX7" fmla="*/ 12602 w 86027"/>
                  <a:gd name="connsiteY7" fmla="*/ 60802 h 60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027" h="60801">
                    <a:moveTo>
                      <a:pt x="12602" y="60802"/>
                    </a:moveTo>
                    <a:cubicBezTo>
                      <a:pt x="8203" y="60802"/>
                      <a:pt x="3995" y="58506"/>
                      <a:pt x="1700" y="54490"/>
                    </a:cubicBezTo>
                    <a:cubicBezTo>
                      <a:pt x="-1743" y="48560"/>
                      <a:pt x="170" y="40719"/>
                      <a:pt x="6291" y="37276"/>
                    </a:cubicBezTo>
                    <a:lnTo>
                      <a:pt x="67113" y="1700"/>
                    </a:lnTo>
                    <a:cubicBezTo>
                      <a:pt x="73043" y="-1743"/>
                      <a:pt x="80885" y="170"/>
                      <a:pt x="84327" y="6291"/>
                    </a:cubicBezTo>
                    <a:cubicBezTo>
                      <a:pt x="87770" y="12220"/>
                      <a:pt x="85857" y="20062"/>
                      <a:pt x="79737" y="23505"/>
                    </a:cubicBezTo>
                    <a:lnTo>
                      <a:pt x="18914" y="59080"/>
                    </a:lnTo>
                    <a:cubicBezTo>
                      <a:pt x="17001" y="60228"/>
                      <a:pt x="14706" y="60802"/>
                      <a:pt x="12602" y="60802"/>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5" name="Forme libre : forme 27">
                <a:extLst>
                  <a:ext uri="{FF2B5EF4-FFF2-40B4-BE49-F238E27FC236}">
                    <a16:creationId xmlns:a16="http://schemas.microsoft.com/office/drawing/2014/main" id="{6715440A-52A2-4EE4-FA2E-63256EA96F76}"/>
                  </a:ext>
                </a:extLst>
              </p:cNvPr>
              <p:cNvSpPr/>
              <p:nvPr/>
            </p:nvSpPr>
            <p:spPr>
              <a:xfrm>
                <a:off x="16013380" y="3622078"/>
                <a:ext cx="95220" cy="33551"/>
              </a:xfrm>
              <a:custGeom>
                <a:avLst/>
                <a:gdLst>
                  <a:gd name="connsiteX0" fmla="*/ 12513 w 95220"/>
                  <a:gd name="connsiteY0" fmla="*/ 33552 h 33551"/>
                  <a:gd name="connsiteX1" fmla="*/ 80 w 95220"/>
                  <a:gd name="connsiteY1" fmla="*/ 22458 h 33551"/>
                  <a:gd name="connsiteX2" fmla="*/ 11174 w 95220"/>
                  <a:gd name="connsiteY2" fmla="*/ 8496 h 33551"/>
                  <a:gd name="connsiteX3" fmla="*/ 81177 w 95220"/>
                  <a:gd name="connsiteY3" fmla="*/ 80 h 33551"/>
                  <a:gd name="connsiteX4" fmla="*/ 95140 w 95220"/>
                  <a:gd name="connsiteY4" fmla="*/ 11174 h 33551"/>
                  <a:gd name="connsiteX5" fmla="*/ 84046 w 95220"/>
                  <a:gd name="connsiteY5" fmla="*/ 25136 h 33551"/>
                  <a:gd name="connsiteX6" fmla="*/ 14043 w 95220"/>
                  <a:gd name="connsiteY6" fmla="*/ 33552 h 33551"/>
                  <a:gd name="connsiteX7" fmla="*/ 12513 w 95220"/>
                  <a:gd name="connsiteY7" fmla="*/ 33552 h 33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20" h="33551">
                    <a:moveTo>
                      <a:pt x="12513" y="33552"/>
                    </a:moveTo>
                    <a:cubicBezTo>
                      <a:pt x="6201" y="33552"/>
                      <a:pt x="845" y="28770"/>
                      <a:pt x="80" y="22458"/>
                    </a:cubicBezTo>
                    <a:cubicBezTo>
                      <a:pt x="-685" y="15573"/>
                      <a:pt x="4097" y="9261"/>
                      <a:pt x="11174" y="8496"/>
                    </a:cubicBezTo>
                    <a:lnTo>
                      <a:pt x="81177" y="80"/>
                    </a:lnTo>
                    <a:cubicBezTo>
                      <a:pt x="88063" y="-685"/>
                      <a:pt x="94375" y="4097"/>
                      <a:pt x="95140" y="11174"/>
                    </a:cubicBezTo>
                    <a:cubicBezTo>
                      <a:pt x="95905" y="18059"/>
                      <a:pt x="91123" y="24371"/>
                      <a:pt x="84046" y="25136"/>
                    </a:cubicBezTo>
                    <a:lnTo>
                      <a:pt x="14043" y="33552"/>
                    </a:lnTo>
                    <a:cubicBezTo>
                      <a:pt x="14043" y="33552"/>
                      <a:pt x="13086" y="33552"/>
                      <a:pt x="12513" y="33552"/>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6" name="Forme libre : forme 28">
                <a:extLst>
                  <a:ext uri="{FF2B5EF4-FFF2-40B4-BE49-F238E27FC236}">
                    <a16:creationId xmlns:a16="http://schemas.microsoft.com/office/drawing/2014/main" id="{CC68DD54-C41F-2A72-F198-EB01E432470F}"/>
                  </a:ext>
                </a:extLst>
              </p:cNvPr>
              <p:cNvSpPr/>
              <p:nvPr/>
            </p:nvSpPr>
            <p:spPr>
              <a:xfrm>
                <a:off x="16010496" y="3693215"/>
                <a:ext cx="89319" cy="42747"/>
              </a:xfrm>
              <a:custGeom>
                <a:avLst/>
                <a:gdLst>
                  <a:gd name="connsiteX0" fmla="*/ 76601 w 89319"/>
                  <a:gd name="connsiteY0" fmla="*/ 42556 h 42747"/>
                  <a:gd name="connsiteX1" fmla="*/ 73350 w 89319"/>
                  <a:gd name="connsiteY1" fmla="*/ 42173 h 42747"/>
                  <a:gd name="connsiteX2" fmla="*/ 9276 w 89319"/>
                  <a:gd name="connsiteY2" fmla="*/ 24768 h 42747"/>
                  <a:gd name="connsiteX3" fmla="*/ 477 w 89319"/>
                  <a:gd name="connsiteY3" fmla="*/ 9276 h 42747"/>
                  <a:gd name="connsiteX4" fmla="*/ 15970 w 89319"/>
                  <a:gd name="connsiteY4" fmla="*/ 477 h 42747"/>
                  <a:gd name="connsiteX5" fmla="*/ 80044 w 89319"/>
                  <a:gd name="connsiteY5" fmla="*/ 17883 h 42747"/>
                  <a:gd name="connsiteX6" fmla="*/ 88843 w 89319"/>
                  <a:gd name="connsiteY6" fmla="*/ 33375 h 42747"/>
                  <a:gd name="connsiteX7" fmla="*/ 76601 w 89319"/>
                  <a:gd name="connsiteY7" fmla="*/ 42747 h 42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319" h="42747">
                    <a:moveTo>
                      <a:pt x="76601" y="42556"/>
                    </a:moveTo>
                    <a:cubicBezTo>
                      <a:pt x="75454" y="42556"/>
                      <a:pt x="74306" y="42556"/>
                      <a:pt x="73350" y="42173"/>
                    </a:cubicBezTo>
                    <a:lnTo>
                      <a:pt x="9276" y="24768"/>
                    </a:lnTo>
                    <a:cubicBezTo>
                      <a:pt x="2581" y="22856"/>
                      <a:pt x="-1435" y="15970"/>
                      <a:pt x="477" y="9276"/>
                    </a:cubicBezTo>
                    <a:cubicBezTo>
                      <a:pt x="2390" y="2581"/>
                      <a:pt x="9276" y="-1435"/>
                      <a:pt x="15970" y="477"/>
                    </a:cubicBezTo>
                    <a:lnTo>
                      <a:pt x="80044" y="17883"/>
                    </a:lnTo>
                    <a:cubicBezTo>
                      <a:pt x="86739" y="19795"/>
                      <a:pt x="90755" y="26681"/>
                      <a:pt x="88843" y="33375"/>
                    </a:cubicBezTo>
                    <a:cubicBezTo>
                      <a:pt x="87312" y="38922"/>
                      <a:pt x="82148" y="42747"/>
                      <a:pt x="76601" y="42747"/>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7" name="Forme libre : forme 29">
                <a:extLst>
                  <a:ext uri="{FF2B5EF4-FFF2-40B4-BE49-F238E27FC236}">
                    <a16:creationId xmlns:a16="http://schemas.microsoft.com/office/drawing/2014/main" id="{5020367F-D22C-AE95-7B73-CABBB132A1AF}"/>
                  </a:ext>
                </a:extLst>
              </p:cNvPr>
              <p:cNvSpPr/>
              <p:nvPr/>
            </p:nvSpPr>
            <p:spPr>
              <a:xfrm>
                <a:off x="15741300" y="3490197"/>
                <a:ext cx="62136" cy="69608"/>
              </a:xfrm>
              <a:custGeom>
                <a:avLst/>
                <a:gdLst>
                  <a:gd name="connsiteX0" fmla="*/ 49526 w 62136"/>
                  <a:gd name="connsiteY0" fmla="*/ 69609 h 69608"/>
                  <a:gd name="connsiteX1" fmla="*/ 39771 w 62136"/>
                  <a:gd name="connsiteY1" fmla="*/ 65018 h 69608"/>
                  <a:gd name="connsiteX2" fmla="*/ 2857 w 62136"/>
                  <a:gd name="connsiteY2" fmla="*/ 20644 h 69608"/>
                  <a:gd name="connsiteX3" fmla="*/ 4578 w 62136"/>
                  <a:gd name="connsiteY3" fmla="*/ 2857 h 69608"/>
                  <a:gd name="connsiteX4" fmla="*/ 22366 w 62136"/>
                  <a:gd name="connsiteY4" fmla="*/ 4578 h 69608"/>
                  <a:gd name="connsiteX5" fmla="*/ 59280 w 62136"/>
                  <a:gd name="connsiteY5" fmla="*/ 48952 h 69608"/>
                  <a:gd name="connsiteX6" fmla="*/ 57559 w 62136"/>
                  <a:gd name="connsiteY6" fmla="*/ 66740 h 69608"/>
                  <a:gd name="connsiteX7" fmla="*/ 49526 w 62136"/>
                  <a:gd name="connsiteY7" fmla="*/ 69609 h 69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136" h="69608">
                    <a:moveTo>
                      <a:pt x="49526" y="69609"/>
                    </a:moveTo>
                    <a:cubicBezTo>
                      <a:pt x="45892" y="69609"/>
                      <a:pt x="42257" y="68078"/>
                      <a:pt x="39771" y="65018"/>
                    </a:cubicBezTo>
                    <a:lnTo>
                      <a:pt x="2857" y="20644"/>
                    </a:lnTo>
                    <a:cubicBezTo>
                      <a:pt x="-1543" y="15289"/>
                      <a:pt x="-778" y="7256"/>
                      <a:pt x="4578" y="2857"/>
                    </a:cubicBezTo>
                    <a:cubicBezTo>
                      <a:pt x="9933" y="-1543"/>
                      <a:pt x="17967" y="-778"/>
                      <a:pt x="22366" y="4578"/>
                    </a:cubicBezTo>
                    <a:lnTo>
                      <a:pt x="59280" y="48952"/>
                    </a:lnTo>
                    <a:cubicBezTo>
                      <a:pt x="63679" y="54307"/>
                      <a:pt x="62914" y="62340"/>
                      <a:pt x="57559" y="66740"/>
                    </a:cubicBezTo>
                    <a:cubicBezTo>
                      <a:pt x="55264" y="68652"/>
                      <a:pt x="52395" y="69609"/>
                      <a:pt x="49526" y="69609"/>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8" name="Forme libre : forme 30">
                <a:extLst>
                  <a:ext uri="{FF2B5EF4-FFF2-40B4-BE49-F238E27FC236}">
                    <a16:creationId xmlns:a16="http://schemas.microsoft.com/office/drawing/2014/main" id="{E7AF725D-28C0-0BD9-C463-BCE3D906CA42}"/>
                  </a:ext>
                </a:extLst>
              </p:cNvPr>
              <p:cNvSpPr/>
              <p:nvPr/>
            </p:nvSpPr>
            <p:spPr>
              <a:xfrm>
                <a:off x="15978213" y="3745662"/>
                <a:ext cx="78282" cy="66232"/>
              </a:xfrm>
              <a:custGeom>
                <a:avLst/>
                <a:gdLst>
                  <a:gd name="connsiteX0" fmla="*/ 63172 w 78282"/>
                  <a:gd name="connsiteY0" fmla="*/ 66041 h 66232"/>
                  <a:gd name="connsiteX1" fmla="*/ 5027 w 78282"/>
                  <a:gd name="connsiteY1" fmla="*/ 22624 h 66232"/>
                  <a:gd name="connsiteX2" fmla="*/ 2541 w 78282"/>
                  <a:gd name="connsiteY2" fmla="*/ 5027 h 66232"/>
                  <a:gd name="connsiteX3" fmla="*/ 20137 w 78282"/>
                  <a:gd name="connsiteY3" fmla="*/ 2541 h 66232"/>
                  <a:gd name="connsiteX4" fmla="*/ 78283 w 78282"/>
                  <a:gd name="connsiteY4" fmla="*/ 45958 h 66232"/>
                  <a:gd name="connsiteX5" fmla="*/ 63172 w 78282"/>
                  <a:gd name="connsiteY5" fmla="*/ 66233 h 66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282" h="66232">
                    <a:moveTo>
                      <a:pt x="63172" y="66041"/>
                    </a:moveTo>
                    <a:lnTo>
                      <a:pt x="5027" y="22624"/>
                    </a:lnTo>
                    <a:cubicBezTo>
                      <a:pt x="-519" y="18416"/>
                      <a:pt x="-1667" y="10574"/>
                      <a:pt x="2541" y="5027"/>
                    </a:cubicBezTo>
                    <a:cubicBezTo>
                      <a:pt x="6749" y="-519"/>
                      <a:pt x="14591" y="-1667"/>
                      <a:pt x="20137" y="2541"/>
                    </a:cubicBezTo>
                    <a:lnTo>
                      <a:pt x="78283" y="45958"/>
                    </a:lnTo>
                    <a:lnTo>
                      <a:pt x="63172" y="66233"/>
                    </a:ln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9" name="Forme libre : forme 31">
                <a:extLst>
                  <a:ext uri="{FF2B5EF4-FFF2-40B4-BE49-F238E27FC236}">
                    <a16:creationId xmlns:a16="http://schemas.microsoft.com/office/drawing/2014/main" id="{6937873E-E2C4-AC01-B933-D8FAC4F948E8}"/>
                  </a:ext>
                </a:extLst>
              </p:cNvPr>
              <p:cNvSpPr/>
              <p:nvPr/>
            </p:nvSpPr>
            <p:spPr>
              <a:xfrm>
                <a:off x="15934152" y="3780790"/>
                <a:ext cx="53228" cy="83129"/>
              </a:xfrm>
              <a:custGeom>
                <a:avLst/>
                <a:gdLst>
                  <a:gd name="connsiteX0" fmla="*/ 40672 w 53228"/>
                  <a:gd name="connsiteY0" fmla="*/ 82938 h 83129"/>
                  <a:gd name="connsiteX1" fmla="*/ 29388 w 53228"/>
                  <a:gd name="connsiteY1" fmla="*/ 75861 h 83129"/>
                  <a:gd name="connsiteX2" fmla="*/ 1272 w 53228"/>
                  <a:gd name="connsiteY2" fmla="*/ 18099 h 83129"/>
                  <a:gd name="connsiteX3" fmla="*/ 7010 w 53228"/>
                  <a:gd name="connsiteY3" fmla="*/ 1267 h 83129"/>
                  <a:gd name="connsiteX4" fmla="*/ 23841 w 53228"/>
                  <a:gd name="connsiteY4" fmla="*/ 7197 h 83129"/>
                  <a:gd name="connsiteX5" fmla="*/ 51957 w 53228"/>
                  <a:gd name="connsiteY5" fmla="*/ 64959 h 83129"/>
                  <a:gd name="connsiteX6" fmla="*/ 46219 w 53228"/>
                  <a:gd name="connsiteY6" fmla="*/ 81791 h 83129"/>
                  <a:gd name="connsiteX7" fmla="*/ 40672 w 53228"/>
                  <a:gd name="connsiteY7" fmla="*/ 83129 h 83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228" h="83129">
                    <a:moveTo>
                      <a:pt x="40672" y="82938"/>
                    </a:moveTo>
                    <a:cubicBezTo>
                      <a:pt x="35891" y="82938"/>
                      <a:pt x="31492" y="80260"/>
                      <a:pt x="29388" y="75861"/>
                    </a:cubicBezTo>
                    <a:lnTo>
                      <a:pt x="1272" y="18099"/>
                    </a:lnTo>
                    <a:cubicBezTo>
                      <a:pt x="-1789" y="11787"/>
                      <a:pt x="889" y="4328"/>
                      <a:pt x="7010" y="1267"/>
                    </a:cubicBezTo>
                    <a:cubicBezTo>
                      <a:pt x="13321" y="-1793"/>
                      <a:pt x="20781" y="885"/>
                      <a:pt x="23841" y="7197"/>
                    </a:cubicBezTo>
                    <a:lnTo>
                      <a:pt x="51957" y="64959"/>
                    </a:lnTo>
                    <a:cubicBezTo>
                      <a:pt x="55017" y="71271"/>
                      <a:pt x="52340" y="78730"/>
                      <a:pt x="46219" y="81791"/>
                    </a:cubicBezTo>
                    <a:cubicBezTo>
                      <a:pt x="44498" y="82747"/>
                      <a:pt x="42585" y="83129"/>
                      <a:pt x="40672" y="83129"/>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0" name="Forme libre : forme 32">
                <a:extLst>
                  <a:ext uri="{FF2B5EF4-FFF2-40B4-BE49-F238E27FC236}">
                    <a16:creationId xmlns:a16="http://schemas.microsoft.com/office/drawing/2014/main" id="{56F029B4-33E1-509C-035E-6472020D5BAF}"/>
                  </a:ext>
                </a:extLst>
              </p:cNvPr>
              <p:cNvSpPr/>
              <p:nvPr/>
            </p:nvSpPr>
            <p:spPr>
              <a:xfrm>
                <a:off x="15872875" y="3797359"/>
                <a:ext cx="25830" cy="85304"/>
              </a:xfrm>
              <a:custGeom>
                <a:avLst/>
                <a:gdLst>
                  <a:gd name="connsiteX0" fmla="*/ 12437 w 25830"/>
                  <a:gd name="connsiteY0" fmla="*/ 85305 h 85304"/>
                  <a:gd name="connsiteX1" fmla="*/ 12437 w 25830"/>
                  <a:gd name="connsiteY1" fmla="*/ 85305 h 85304"/>
                  <a:gd name="connsiteX2" fmla="*/ 5 w 25830"/>
                  <a:gd name="connsiteY2" fmla="*/ 72490 h 85304"/>
                  <a:gd name="connsiteX3" fmla="*/ 578 w 25830"/>
                  <a:gd name="connsiteY3" fmla="*/ 12432 h 85304"/>
                  <a:gd name="connsiteX4" fmla="*/ 13393 w 25830"/>
                  <a:gd name="connsiteY4" fmla="*/ 0 h 85304"/>
                  <a:gd name="connsiteX5" fmla="*/ 25826 w 25830"/>
                  <a:gd name="connsiteY5" fmla="*/ 12815 h 85304"/>
                  <a:gd name="connsiteX6" fmla="*/ 25252 w 25830"/>
                  <a:gd name="connsiteY6" fmla="*/ 72873 h 85304"/>
                  <a:gd name="connsiteX7" fmla="*/ 12628 w 25830"/>
                  <a:gd name="connsiteY7" fmla="*/ 85305 h 85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30" h="85304">
                    <a:moveTo>
                      <a:pt x="12437" y="85305"/>
                    </a:moveTo>
                    <a:lnTo>
                      <a:pt x="12437" y="85305"/>
                    </a:lnTo>
                    <a:cubicBezTo>
                      <a:pt x="5551" y="85305"/>
                      <a:pt x="-187" y="79567"/>
                      <a:pt x="5" y="72490"/>
                    </a:cubicBezTo>
                    <a:lnTo>
                      <a:pt x="578" y="12432"/>
                    </a:lnTo>
                    <a:cubicBezTo>
                      <a:pt x="578" y="5547"/>
                      <a:pt x="6316" y="0"/>
                      <a:pt x="13393" y="0"/>
                    </a:cubicBezTo>
                    <a:cubicBezTo>
                      <a:pt x="20279" y="0"/>
                      <a:pt x="26017" y="5738"/>
                      <a:pt x="25826" y="12815"/>
                    </a:cubicBezTo>
                    <a:lnTo>
                      <a:pt x="25252" y="72873"/>
                    </a:lnTo>
                    <a:cubicBezTo>
                      <a:pt x="25252" y="79758"/>
                      <a:pt x="19514" y="85305"/>
                      <a:pt x="12628" y="85305"/>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1" name="Forme libre : forme 33">
                <a:extLst>
                  <a:ext uri="{FF2B5EF4-FFF2-40B4-BE49-F238E27FC236}">
                    <a16:creationId xmlns:a16="http://schemas.microsoft.com/office/drawing/2014/main" id="{04F5F2CD-F497-B48A-3225-8BF9123B677B}"/>
                  </a:ext>
                </a:extLst>
              </p:cNvPr>
              <p:cNvSpPr/>
              <p:nvPr/>
            </p:nvSpPr>
            <p:spPr>
              <a:xfrm>
                <a:off x="15782291" y="3781747"/>
                <a:ext cx="55515" cy="88867"/>
              </a:xfrm>
              <a:custGeom>
                <a:avLst/>
                <a:gdLst>
                  <a:gd name="connsiteX0" fmla="*/ 12552 w 55515"/>
                  <a:gd name="connsiteY0" fmla="*/ 88676 h 88867"/>
                  <a:gd name="connsiteX1" fmla="*/ 7197 w 55515"/>
                  <a:gd name="connsiteY1" fmla="*/ 87529 h 88867"/>
                  <a:gd name="connsiteX2" fmla="*/ 1267 w 55515"/>
                  <a:gd name="connsiteY2" fmla="*/ 70697 h 88867"/>
                  <a:gd name="connsiteX3" fmla="*/ 31487 w 55515"/>
                  <a:gd name="connsiteY3" fmla="*/ 7197 h 88867"/>
                  <a:gd name="connsiteX4" fmla="*/ 48319 w 55515"/>
                  <a:gd name="connsiteY4" fmla="*/ 1267 h 88867"/>
                  <a:gd name="connsiteX5" fmla="*/ 54248 w 55515"/>
                  <a:gd name="connsiteY5" fmla="*/ 18099 h 88867"/>
                  <a:gd name="connsiteX6" fmla="*/ 24028 w 55515"/>
                  <a:gd name="connsiteY6" fmla="*/ 81599 h 88867"/>
                  <a:gd name="connsiteX7" fmla="*/ 12552 w 55515"/>
                  <a:gd name="connsiteY7" fmla="*/ 88867 h 8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515" h="88867">
                    <a:moveTo>
                      <a:pt x="12552" y="88676"/>
                    </a:moveTo>
                    <a:cubicBezTo>
                      <a:pt x="10639" y="88676"/>
                      <a:pt x="8918" y="88294"/>
                      <a:pt x="7197" y="87529"/>
                    </a:cubicBezTo>
                    <a:cubicBezTo>
                      <a:pt x="885" y="84468"/>
                      <a:pt x="-1793" y="77009"/>
                      <a:pt x="1267" y="70697"/>
                    </a:cubicBezTo>
                    <a:lnTo>
                      <a:pt x="31487" y="7197"/>
                    </a:lnTo>
                    <a:cubicBezTo>
                      <a:pt x="34548" y="885"/>
                      <a:pt x="42007" y="-1793"/>
                      <a:pt x="48319" y="1267"/>
                    </a:cubicBezTo>
                    <a:cubicBezTo>
                      <a:pt x="54631" y="4328"/>
                      <a:pt x="57308" y="11787"/>
                      <a:pt x="54248" y="18099"/>
                    </a:cubicBezTo>
                    <a:lnTo>
                      <a:pt x="24028" y="81599"/>
                    </a:lnTo>
                    <a:cubicBezTo>
                      <a:pt x="21924" y="86190"/>
                      <a:pt x="17334" y="88867"/>
                      <a:pt x="12552" y="88867"/>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2" name="Forme libre : forme 35">
                <a:extLst>
                  <a:ext uri="{FF2B5EF4-FFF2-40B4-BE49-F238E27FC236}">
                    <a16:creationId xmlns:a16="http://schemas.microsoft.com/office/drawing/2014/main" id="{6A17058D-AE9F-FE52-F076-09C1F6925EF8}"/>
                  </a:ext>
                </a:extLst>
              </p:cNvPr>
              <p:cNvSpPr/>
              <p:nvPr/>
            </p:nvSpPr>
            <p:spPr>
              <a:xfrm>
                <a:off x="15707782" y="3742813"/>
                <a:ext cx="78488" cy="71376"/>
              </a:xfrm>
              <a:custGeom>
                <a:avLst/>
                <a:gdLst>
                  <a:gd name="connsiteX0" fmla="*/ 12658 w 78488"/>
                  <a:gd name="connsiteY0" fmla="*/ 71377 h 71376"/>
                  <a:gd name="connsiteX1" fmla="*/ 3095 w 78488"/>
                  <a:gd name="connsiteY1" fmla="*/ 66978 h 71376"/>
                  <a:gd name="connsiteX2" fmla="*/ 4434 w 78488"/>
                  <a:gd name="connsiteY2" fmla="*/ 49190 h 71376"/>
                  <a:gd name="connsiteX3" fmla="*/ 57606 w 78488"/>
                  <a:gd name="connsiteY3" fmla="*/ 3095 h 71376"/>
                  <a:gd name="connsiteX4" fmla="*/ 75393 w 78488"/>
                  <a:gd name="connsiteY4" fmla="*/ 4434 h 71376"/>
                  <a:gd name="connsiteX5" fmla="*/ 74055 w 78488"/>
                  <a:gd name="connsiteY5" fmla="*/ 22221 h 71376"/>
                  <a:gd name="connsiteX6" fmla="*/ 20883 w 78488"/>
                  <a:gd name="connsiteY6" fmla="*/ 68317 h 71376"/>
                  <a:gd name="connsiteX7" fmla="*/ 12658 w 78488"/>
                  <a:gd name="connsiteY7" fmla="*/ 71377 h 71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488" h="71376">
                    <a:moveTo>
                      <a:pt x="12658" y="71377"/>
                    </a:moveTo>
                    <a:cubicBezTo>
                      <a:pt x="9215" y="71377"/>
                      <a:pt x="5581" y="69847"/>
                      <a:pt x="3095" y="66978"/>
                    </a:cubicBezTo>
                    <a:cubicBezTo>
                      <a:pt x="-1496" y="61622"/>
                      <a:pt x="-922" y="53780"/>
                      <a:pt x="4434" y="49190"/>
                    </a:cubicBezTo>
                    <a:lnTo>
                      <a:pt x="57606" y="3095"/>
                    </a:lnTo>
                    <a:cubicBezTo>
                      <a:pt x="62770" y="-1496"/>
                      <a:pt x="70803" y="-922"/>
                      <a:pt x="75393" y="4434"/>
                    </a:cubicBezTo>
                    <a:cubicBezTo>
                      <a:pt x="79984" y="9789"/>
                      <a:pt x="79410" y="17631"/>
                      <a:pt x="74055" y="22221"/>
                    </a:cubicBezTo>
                    <a:lnTo>
                      <a:pt x="20883" y="68317"/>
                    </a:lnTo>
                    <a:cubicBezTo>
                      <a:pt x="18396" y="70421"/>
                      <a:pt x="15527" y="71377"/>
                      <a:pt x="12658" y="71377"/>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3" name="Forme libre : forme 37">
                <a:extLst>
                  <a:ext uri="{FF2B5EF4-FFF2-40B4-BE49-F238E27FC236}">
                    <a16:creationId xmlns:a16="http://schemas.microsoft.com/office/drawing/2014/main" id="{DCB496CD-14A4-C088-A463-3BEA06528988}"/>
                  </a:ext>
                </a:extLst>
              </p:cNvPr>
              <p:cNvSpPr/>
              <p:nvPr/>
            </p:nvSpPr>
            <p:spPr>
              <a:xfrm>
                <a:off x="15669713" y="3699581"/>
                <a:ext cx="90742" cy="37529"/>
              </a:xfrm>
              <a:custGeom>
                <a:avLst/>
                <a:gdLst>
                  <a:gd name="connsiteX0" fmla="*/ 12665 w 90742"/>
                  <a:gd name="connsiteY0" fmla="*/ 37529 h 37529"/>
                  <a:gd name="connsiteX1" fmla="*/ 232 w 90742"/>
                  <a:gd name="connsiteY1" fmla="*/ 27201 h 37529"/>
                  <a:gd name="connsiteX2" fmla="*/ 10369 w 90742"/>
                  <a:gd name="connsiteY2" fmla="*/ 12473 h 37529"/>
                  <a:gd name="connsiteX3" fmla="*/ 75783 w 90742"/>
                  <a:gd name="connsiteY3" fmla="*/ 232 h 37529"/>
                  <a:gd name="connsiteX4" fmla="*/ 90510 w 90742"/>
                  <a:gd name="connsiteY4" fmla="*/ 10369 h 37529"/>
                  <a:gd name="connsiteX5" fmla="*/ 80373 w 90742"/>
                  <a:gd name="connsiteY5" fmla="*/ 25097 h 37529"/>
                  <a:gd name="connsiteX6" fmla="*/ 14960 w 90742"/>
                  <a:gd name="connsiteY6" fmla="*/ 37147 h 37529"/>
                  <a:gd name="connsiteX7" fmla="*/ 12665 w 90742"/>
                  <a:gd name="connsiteY7" fmla="*/ 37338 h 3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742" h="37529">
                    <a:moveTo>
                      <a:pt x="12665" y="37529"/>
                    </a:moveTo>
                    <a:cubicBezTo>
                      <a:pt x="6735" y="37529"/>
                      <a:pt x="1380" y="33321"/>
                      <a:pt x="232" y="27201"/>
                    </a:cubicBezTo>
                    <a:cubicBezTo>
                      <a:pt x="-1107" y="20315"/>
                      <a:pt x="3484" y="13812"/>
                      <a:pt x="10369" y="12473"/>
                    </a:cubicBezTo>
                    <a:lnTo>
                      <a:pt x="75783" y="232"/>
                    </a:lnTo>
                    <a:cubicBezTo>
                      <a:pt x="82668" y="-1107"/>
                      <a:pt x="89171" y="3484"/>
                      <a:pt x="90510" y="10369"/>
                    </a:cubicBezTo>
                    <a:cubicBezTo>
                      <a:pt x="91849" y="17255"/>
                      <a:pt x="87259" y="23758"/>
                      <a:pt x="80373" y="25097"/>
                    </a:cubicBezTo>
                    <a:lnTo>
                      <a:pt x="14960" y="37147"/>
                    </a:lnTo>
                    <a:cubicBezTo>
                      <a:pt x="14960" y="37147"/>
                      <a:pt x="13430" y="37338"/>
                      <a:pt x="12665" y="37338"/>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4" name="Forme libre : forme 39">
                <a:extLst>
                  <a:ext uri="{FF2B5EF4-FFF2-40B4-BE49-F238E27FC236}">
                    <a16:creationId xmlns:a16="http://schemas.microsoft.com/office/drawing/2014/main" id="{E2778A74-EBA3-9D2C-CFE3-CA007DA82B77}"/>
                  </a:ext>
                </a:extLst>
              </p:cNvPr>
              <p:cNvSpPr/>
              <p:nvPr/>
            </p:nvSpPr>
            <p:spPr>
              <a:xfrm>
                <a:off x="15653612" y="3632603"/>
                <a:ext cx="111467" cy="33929"/>
              </a:xfrm>
              <a:custGeom>
                <a:avLst/>
                <a:gdLst>
                  <a:gd name="connsiteX0" fmla="*/ 98960 w 111467"/>
                  <a:gd name="connsiteY0" fmla="*/ 33929 h 33929"/>
                  <a:gd name="connsiteX1" fmla="*/ 97621 w 111467"/>
                  <a:gd name="connsiteY1" fmla="*/ 33929 h 33929"/>
                  <a:gd name="connsiteX2" fmla="*/ 11360 w 111467"/>
                  <a:gd name="connsiteY2" fmla="*/ 25131 h 33929"/>
                  <a:gd name="connsiteX3" fmla="*/ 75 w 111467"/>
                  <a:gd name="connsiteY3" fmla="*/ 11360 h 33929"/>
                  <a:gd name="connsiteX4" fmla="*/ 13846 w 111467"/>
                  <a:gd name="connsiteY4" fmla="*/ 75 h 33929"/>
                  <a:gd name="connsiteX5" fmla="*/ 100108 w 111467"/>
                  <a:gd name="connsiteY5" fmla="*/ 8873 h 33929"/>
                  <a:gd name="connsiteX6" fmla="*/ 111392 w 111467"/>
                  <a:gd name="connsiteY6" fmla="*/ 22645 h 33929"/>
                  <a:gd name="connsiteX7" fmla="*/ 98769 w 111467"/>
                  <a:gd name="connsiteY7" fmla="*/ 33929 h 3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67" h="33929">
                    <a:moveTo>
                      <a:pt x="98960" y="33929"/>
                    </a:moveTo>
                    <a:cubicBezTo>
                      <a:pt x="98960" y="33929"/>
                      <a:pt x="98195" y="33929"/>
                      <a:pt x="97621" y="33929"/>
                    </a:cubicBezTo>
                    <a:lnTo>
                      <a:pt x="11360" y="25131"/>
                    </a:lnTo>
                    <a:cubicBezTo>
                      <a:pt x="4474" y="24366"/>
                      <a:pt x="-690" y="18246"/>
                      <a:pt x="75" y="11360"/>
                    </a:cubicBezTo>
                    <a:cubicBezTo>
                      <a:pt x="840" y="4474"/>
                      <a:pt x="6961" y="-690"/>
                      <a:pt x="13846" y="75"/>
                    </a:cubicBezTo>
                    <a:lnTo>
                      <a:pt x="100108" y="8873"/>
                    </a:lnTo>
                    <a:cubicBezTo>
                      <a:pt x="106993" y="9639"/>
                      <a:pt x="112157" y="15759"/>
                      <a:pt x="111392" y="22645"/>
                    </a:cubicBezTo>
                    <a:cubicBezTo>
                      <a:pt x="110819" y="29148"/>
                      <a:pt x="105272" y="33929"/>
                      <a:pt x="98769" y="33929"/>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5" name="Forme libre : forme 41">
                <a:extLst>
                  <a:ext uri="{FF2B5EF4-FFF2-40B4-BE49-F238E27FC236}">
                    <a16:creationId xmlns:a16="http://schemas.microsoft.com/office/drawing/2014/main" id="{981E394C-992E-D627-79FF-9AFAF326C10C}"/>
                  </a:ext>
                </a:extLst>
              </p:cNvPr>
              <p:cNvSpPr/>
              <p:nvPr/>
            </p:nvSpPr>
            <p:spPr>
              <a:xfrm>
                <a:off x="15687447" y="3551486"/>
                <a:ext cx="82817" cy="55562"/>
              </a:xfrm>
              <a:custGeom>
                <a:avLst/>
                <a:gdLst>
                  <a:gd name="connsiteX0" fmla="*/ 70290 w 82817"/>
                  <a:gd name="connsiteY0" fmla="*/ 55562 h 55562"/>
                  <a:gd name="connsiteX1" fmla="*/ 64361 w 82817"/>
                  <a:gd name="connsiteY1" fmla="*/ 54032 h 55562"/>
                  <a:gd name="connsiteX2" fmla="*/ 6789 w 82817"/>
                  <a:gd name="connsiteY2" fmla="*/ 23812 h 55562"/>
                  <a:gd name="connsiteX3" fmla="*/ 1434 w 82817"/>
                  <a:gd name="connsiteY3" fmla="*/ 6789 h 55562"/>
                  <a:gd name="connsiteX4" fmla="*/ 18457 w 82817"/>
                  <a:gd name="connsiteY4" fmla="*/ 1434 h 55562"/>
                  <a:gd name="connsiteX5" fmla="*/ 76028 w 82817"/>
                  <a:gd name="connsiteY5" fmla="*/ 31654 h 55562"/>
                  <a:gd name="connsiteX6" fmla="*/ 81383 w 82817"/>
                  <a:gd name="connsiteY6" fmla="*/ 48677 h 55562"/>
                  <a:gd name="connsiteX7" fmla="*/ 70290 w 82817"/>
                  <a:gd name="connsiteY7" fmla="*/ 55371 h 5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817" h="55562">
                    <a:moveTo>
                      <a:pt x="70290" y="55562"/>
                    </a:moveTo>
                    <a:cubicBezTo>
                      <a:pt x="68377" y="55562"/>
                      <a:pt x="66273" y="55180"/>
                      <a:pt x="64361" y="54032"/>
                    </a:cubicBezTo>
                    <a:lnTo>
                      <a:pt x="6789" y="23812"/>
                    </a:lnTo>
                    <a:cubicBezTo>
                      <a:pt x="669" y="20561"/>
                      <a:pt x="-1818" y="12910"/>
                      <a:pt x="1434" y="6789"/>
                    </a:cubicBezTo>
                    <a:cubicBezTo>
                      <a:pt x="4685" y="669"/>
                      <a:pt x="12336" y="-1818"/>
                      <a:pt x="18457" y="1434"/>
                    </a:cubicBezTo>
                    <a:lnTo>
                      <a:pt x="76028" y="31654"/>
                    </a:lnTo>
                    <a:cubicBezTo>
                      <a:pt x="82148" y="34906"/>
                      <a:pt x="84635" y="42556"/>
                      <a:pt x="81383" y="48677"/>
                    </a:cubicBezTo>
                    <a:cubicBezTo>
                      <a:pt x="79088" y="52885"/>
                      <a:pt x="74689" y="55371"/>
                      <a:pt x="70290" y="55371"/>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56" name="Forme libre : forme 57">
                <a:extLst>
                  <a:ext uri="{FF2B5EF4-FFF2-40B4-BE49-F238E27FC236}">
                    <a16:creationId xmlns:a16="http://schemas.microsoft.com/office/drawing/2014/main" id="{DEA4E964-BB02-18DA-834B-FFFDED86DE24}"/>
                  </a:ext>
                </a:extLst>
              </p:cNvPr>
              <p:cNvSpPr/>
              <p:nvPr/>
            </p:nvSpPr>
            <p:spPr>
              <a:xfrm>
                <a:off x="15741097" y="3515241"/>
                <a:ext cx="293403" cy="293403"/>
              </a:xfrm>
              <a:custGeom>
                <a:avLst/>
                <a:gdLst>
                  <a:gd name="connsiteX0" fmla="*/ 146702 w 293403"/>
                  <a:gd name="connsiteY0" fmla="*/ 293403 h 293403"/>
                  <a:gd name="connsiteX1" fmla="*/ 0 w 293403"/>
                  <a:gd name="connsiteY1" fmla="*/ 146702 h 293403"/>
                  <a:gd name="connsiteX2" fmla="*/ 146702 w 293403"/>
                  <a:gd name="connsiteY2" fmla="*/ 0 h 293403"/>
                  <a:gd name="connsiteX3" fmla="*/ 293403 w 293403"/>
                  <a:gd name="connsiteY3" fmla="*/ 146702 h 293403"/>
                  <a:gd name="connsiteX4" fmla="*/ 146702 w 293403"/>
                  <a:gd name="connsiteY4" fmla="*/ 293403 h 293403"/>
                  <a:gd name="connsiteX5" fmla="*/ 146702 w 293403"/>
                  <a:gd name="connsiteY5" fmla="*/ 25247 h 293403"/>
                  <a:gd name="connsiteX6" fmla="*/ 25247 w 293403"/>
                  <a:gd name="connsiteY6" fmla="*/ 146702 h 293403"/>
                  <a:gd name="connsiteX7" fmla="*/ 146702 w 293403"/>
                  <a:gd name="connsiteY7" fmla="*/ 268156 h 293403"/>
                  <a:gd name="connsiteX8" fmla="*/ 268156 w 293403"/>
                  <a:gd name="connsiteY8" fmla="*/ 146702 h 293403"/>
                  <a:gd name="connsiteX9" fmla="*/ 146702 w 293403"/>
                  <a:gd name="connsiteY9" fmla="*/ 25247 h 293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3403" h="293403">
                    <a:moveTo>
                      <a:pt x="146702" y="293403"/>
                    </a:moveTo>
                    <a:cubicBezTo>
                      <a:pt x="65796" y="293403"/>
                      <a:pt x="0" y="227607"/>
                      <a:pt x="0" y="146702"/>
                    </a:cubicBezTo>
                    <a:cubicBezTo>
                      <a:pt x="0" y="65796"/>
                      <a:pt x="65796" y="0"/>
                      <a:pt x="146702" y="0"/>
                    </a:cubicBezTo>
                    <a:cubicBezTo>
                      <a:pt x="227607" y="0"/>
                      <a:pt x="293403" y="65796"/>
                      <a:pt x="293403" y="146702"/>
                    </a:cubicBezTo>
                    <a:cubicBezTo>
                      <a:pt x="293403" y="227607"/>
                      <a:pt x="227607" y="293403"/>
                      <a:pt x="146702" y="293403"/>
                    </a:cubicBezTo>
                    <a:close/>
                    <a:moveTo>
                      <a:pt x="146702" y="25247"/>
                    </a:moveTo>
                    <a:cubicBezTo>
                      <a:pt x="79758" y="25247"/>
                      <a:pt x="25247" y="79758"/>
                      <a:pt x="25247" y="146702"/>
                    </a:cubicBezTo>
                    <a:cubicBezTo>
                      <a:pt x="25247" y="213645"/>
                      <a:pt x="79758" y="268156"/>
                      <a:pt x="146702" y="268156"/>
                    </a:cubicBezTo>
                    <a:cubicBezTo>
                      <a:pt x="213645" y="268156"/>
                      <a:pt x="268156" y="213645"/>
                      <a:pt x="268156" y="146702"/>
                    </a:cubicBezTo>
                    <a:cubicBezTo>
                      <a:pt x="268156" y="79758"/>
                      <a:pt x="213645" y="25247"/>
                      <a:pt x="146702" y="25247"/>
                    </a:cubicBezTo>
                    <a:close/>
                  </a:path>
                </a:pathLst>
              </a:custGeom>
              <a:grpFill/>
              <a:ln w="19050" cap="flat">
                <a:solidFill>
                  <a:srgbClr val="006EBF"/>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grpSp>
          <p:nvGrpSpPr>
            <p:cNvPr id="15" name="Graphic 16">
              <a:extLst>
                <a:ext uri="{FF2B5EF4-FFF2-40B4-BE49-F238E27FC236}">
                  <a16:creationId xmlns:a16="http://schemas.microsoft.com/office/drawing/2014/main" id="{7453EB93-A815-99AC-F12B-9C8F5174974D}"/>
                </a:ext>
              </a:extLst>
            </p:cNvPr>
            <p:cNvGrpSpPr/>
            <p:nvPr/>
          </p:nvGrpSpPr>
          <p:grpSpPr>
            <a:xfrm>
              <a:off x="15108195" y="3796020"/>
              <a:ext cx="1810148" cy="742114"/>
              <a:chOff x="15108195" y="3796020"/>
              <a:chExt cx="1810148" cy="742114"/>
            </a:xfrm>
            <a:grpFill/>
          </p:grpSpPr>
          <p:grpSp>
            <p:nvGrpSpPr>
              <p:cNvPr id="23" name="Graphic 16">
                <a:extLst>
                  <a:ext uri="{FF2B5EF4-FFF2-40B4-BE49-F238E27FC236}">
                    <a16:creationId xmlns:a16="http://schemas.microsoft.com/office/drawing/2014/main" id="{3D5FB528-382B-211B-AAC2-E4A5C5910DB1}"/>
                  </a:ext>
                </a:extLst>
              </p:cNvPr>
              <p:cNvGrpSpPr/>
              <p:nvPr/>
            </p:nvGrpSpPr>
            <p:grpSpPr>
              <a:xfrm>
                <a:off x="16295579" y="3796211"/>
                <a:ext cx="458466" cy="741923"/>
                <a:chOff x="16295579" y="3796211"/>
                <a:chExt cx="458466" cy="741923"/>
              </a:xfrm>
              <a:grpFill/>
            </p:grpSpPr>
            <p:grpSp>
              <p:nvGrpSpPr>
                <p:cNvPr id="32" name="Graphic 16">
                  <a:extLst>
                    <a:ext uri="{FF2B5EF4-FFF2-40B4-BE49-F238E27FC236}">
                      <a16:creationId xmlns:a16="http://schemas.microsoft.com/office/drawing/2014/main" id="{11593A49-F2FE-8A73-BCA2-82B3DE7DEDDF}"/>
                    </a:ext>
                  </a:extLst>
                </p:cNvPr>
                <p:cNvGrpSpPr/>
                <p:nvPr/>
              </p:nvGrpSpPr>
              <p:grpSpPr>
                <a:xfrm>
                  <a:off x="16295579" y="3796211"/>
                  <a:ext cx="458466" cy="741923"/>
                  <a:chOff x="16295579" y="3796211"/>
                  <a:chExt cx="458466" cy="741923"/>
                </a:xfrm>
                <a:grpFill/>
              </p:grpSpPr>
              <p:sp>
                <p:nvSpPr>
                  <p:cNvPr id="39" name="Forme libre : forme 65">
                    <a:extLst>
                      <a:ext uri="{FF2B5EF4-FFF2-40B4-BE49-F238E27FC236}">
                        <a16:creationId xmlns:a16="http://schemas.microsoft.com/office/drawing/2014/main" id="{DBD23C50-E3C0-F476-CAA2-A8AF3FF0A86F}"/>
                      </a:ext>
                    </a:extLst>
                  </p:cNvPr>
                  <p:cNvSpPr/>
                  <p:nvPr/>
                </p:nvSpPr>
                <p:spPr>
                  <a:xfrm>
                    <a:off x="16360800" y="4099369"/>
                    <a:ext cx="328022" cy="438765"/>
                  </a:xfrm>
                  <a:custGeom>
                    <a:avLst/>
                    <a:gdLst>
                      <a:gd name="connsiteX0" fmla="*/ 328022 w 328022"/>
                      <a:gd name="connsiteY0" fmla="*/ 438766 h 438765"/>
                      <a:gd name="connsiteX1" fmla="*/ 0 w 328022"/>
                      <a:gd name="connsiteY1" fmla="*/ 438766 h 438765"/>
                      <a:gd name="connsiteX2" fmla="*/ 87409 w 328022"/>
                      <a:gd name="connsiteY2" fmla="*/ 0 h 438765"/>
                      <a:gd name="connsiteX3" fmla="*/ 240614 w 328022"/>
                      <a:gd name="connsiteY3" fmla="*/ 0 h 438765"/>
                      <a:gd name="connsiteX4" fmla="*/ 328022 w 328022"/>
                      <a:gd name="connsiteY4" fmla="*/ 438766 h 438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022" h="438765">
                        <a:moveTo>
                          <a:pt x="328022" y="438766"/>
                        </a:moveTo>
                        <a:lnTo>
                          <a:pt x="0" y="438766"/>
                        </a:lnTo>
                        <a:lnTo>
                          <a:pt x="87409" y="0"/>
                        </a:lnTo>
                        <a:lnTo>
                          <a:pt x="240614" y="0"/>
                        </a:lnTo>
                        <a:lnTo>
                          <a:pt x="328022" y="438766"/>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40" name="Forme libre : forme 66">
                    <a:extLst>
                      <a:ext uri="{FF2B5EF4-FFF2-40B4-BE49-F238E27FC236}">
                        <a16:creationId xmlns:a16="http://schemas.microsoft.com/office/drawing/2014/main" id="{F2A00984-0EA5-B674-8CD8-02D36C602E7A}"/>
                      </a:ext>
                    </a:extLst>
                  </p:cNvPr>
                  <p:cNvSpPr/>
                  <p:nvPr/>
                </p:nvSpPr>
                <p:spPr>
                  <a:xfrm>
                    <a:off x="16295579" y="3796211"/>
                    <a:ext cx="458466" cy="741923"/>
                  </a:xfrm>
                  <a:custGeom>
                    <a:avLst/>
                    <a:gdLst>
                      <a:gd name="connsiteX0" fmla="*/ 393244 w 458466"/>
                      <a:gd name="connsiteY0" fmla="*/ 741923 h 741923"/>
                      <a:gd name="connsiteX1" fmla="*/ 105962 w 458466"/>
                      <a:gd name="connsiteY1" fmla="*/ 537651 h 741923"/>
                      <a:gd name="connsiteX2" fmla="*/ 329935 w 458466"/>
                      <a:gd name="connsiteY2" fmla="*/ 424612 h 741923"/>
                      <a:gd name="connsiteX3" fmla="*/ 152631 w 458466"/>
                      <a:gd name="connsiteY3" fmla="*/ 303158 h 741923"/>
                      <a:gd name="connsiteX4" fmla="*/ 305644 w 458466"/>
                      <a:gd name="connsiteY4" fmla="*/ 151674 h 741923"/>
                      <a:gd name="connsiteX5" fmla="*/ 152822 w 458466"/>
                      <a:gd name="connsiteY5" fmla="*/ 0 h 741923"/>
                      <a:gd name="connsiteX6" fmla="*/ 0 w 458466"/>
                      <a:gd name="connsiteY6" fmla="*/ 152248 h 741923"/>
                      <a:gd name="connsiteX7" fmla="*/ 458466 w 458466"/>
                      <a:gd name="connsiteY7" fmla="*/ 152248 h 741923"/>
                      <a:gd name="connsiteX8" fmla="*/ 305644 w 458466"/>
                      <a:gd name="connsiteY8" fmla="*/ 0 h 741923"/>
                      <a:gd name="connsiteX9" fmla="*/ 152822 w 458466"/>
                      <a:gd name="connsiteY9" fmla="*/ 151674 h 741923"/>
                      <a:gd name="connsiteX10" fmla="*/ 305835 w 458466"/>
                      <a:gd name="connsiteY10" fmla="*/ 303158 h 741923"/>
                      <a:gd name="connsiteX11" fmla="*/ 128531 w 458466"/>
                      <a:gd name="connsiteY11" fmla="*/ 424612 h 741923"/>
                      <a:gd name="connsiteX12" fmla="*/ 352504 w 458466"/>
                      <a:gd name="connsiteY12" fmla="*/ 537651 h 741923"/>
                      <a:gd name="connsiteX13" fmla="*/ 65222 w 458466"/>
                      <a:gd name="connsiteY13" fmla="*/ 741923 h 741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8466" h="741923">
                        <a:moveTo>
                          <a:pt x="393244" y="741923"/>
                        </a:moveTo>
                        <a:lnTo>
                          <a:pt x="105962" y="537651"/>
                        </a:lnTo>
                        <a:lnTo>
                          <a:pt x="329935" y="424612"/>
                        </a:lnTo>
                        <a:lnTo>
                          <a:pt x="152631" y="303158"/>
                        </a:lnTo>
                        <a:lnTo>
                          <a:pt x="305644" y="151674"/>
                        </a:lnTo>
                        <a:lnTo>
                          <a:pt x="152822" y="0"/>
                        </a:lnTo>
                        <a:lnTo>
                          <a:pt x="0" y="152248"/>
                        </a:lnTo>
                        <a:lnTo>
                          <a:pt x="458466" y="152248"/>
                        </a:lnTo>
                        <a:lnTo>
                          <a:pt x="305644" y="0"/>
                        </a:lnTo>
                        <a:lnTo>
                          <a:pt x="152822" y="151674"/>
                        </a:lnTo>
                        <a:lnTo>
                          <a:pt x="305835" y="303158"/>
                        </a:lnTo>
                        <a:lnTo>
                          <a:pt x="128531" y="424612"/>
                        </a:lnTo>
                        <a:lnTo>
                          <a:pt x="352504" y="537651"/>
                        </a:lnTo>
                        <a:lnTo>
                          <a:pt x="65222" y="741923"/>
                        </a:ln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sp>
              <p:nvSpPr>
                <p:cNvPr id="33" name="Forme libre : forme 67">
                  <a:extLst>
                    <a:ext uri="{FF2B5EF4-FFF2-40B4-BE49-F238E27FC236}">
                      <a16:creationId xmlns:a16="http://schemas.microsoft.com/office/drawing/2014/main" id="{244FD99F-D14C-175F-F42C-54D5EB283A5D}"/>
                    </a:ext>
                  </a:extLst>
                </p:cNvPr>
                <p:cNvSpPr/>
                <p:nvPr/>
              </p:nvSpPr>
              <p:spPr>
                <a:xfrm>
                  <a:off x="16295579" y="3948459"/>
                  <a:ext cx="458466" cy="152439"/>
                </a:xfrm>
                <a:custGeom>
                  <a:avLst/>
                  <a:gdLst>
                    <a:gd name="connsiteX0" fmla="*/ 0 w 458466"/>
                    <a:gd name="connsiteY0" fmla="*/ 152440 h 152439"/>
                    <a:gd name="connsiteX1" fmla="*/ 152822 w 458466"/>
                    <a:gd name="connsiteY1" fmla="*/ 0 h 152439"/>
                    <a:gd name="connsiteX2" fmla="*/ 305644 w 458466"/>
                    <a:gd name="connsiteY2" fmla="*/ 0 h 152439"/>
                    <a:gd name="connsiteX3" fmla="*/ 458466 w 458466"/>
                    <a:gd name="connsiteY3" fmla="*/ 152440 h 152439"/>
                    <a:gd name="connsiteX4" fmla="*/ 0 w 458466"/>
                    <a:gd name="connsiteY4" fmla="*/ 152440 h 152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466" h="152439">
                      <a:moveTo>
                        <a:pt x="0" y="152440"/>
                      </a:moveTo>
                      <a:lnTo>
                        <a:pt x="152822" y="0"/>
                      </a:lnTo>
                      <a:lnTo>
                        <a:pt x="305644" y="0"/>
                      </a:lnTo>
                      <a:lnTo>
                        <a:pt x="458466" y="152440"/>
                      </a:lnTo>
                      <a:lnTo>
                        <a:pt x="0" y="15244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4" name="Forme libre : forme 68">
                  <a:extLst>
                    <a:ext uri="{FF2B5EF4-FFF2-40B4-BE49-F238E27FC236}">
                      <a16:creationId xmlns:a16="http://schemas.microsoft.com/office/drawing/2014/main" id="{6CB66AC4-2DC3-39D1-5D46-E4C12B4256FC}"/>
                    </a:ext>
                  </a:extLst>
                </p:cNvPr>
                <p:cNvSpPr/>
                <p:nvPr/>
              </p:nvSpPr>
              <p:spPr>
                <a:xfrm>
                  <a:off x="16448401" y="3796211"/>
                  <a:ext cx="152822" cy="303348"/>
                </a:xfrm>
                <a:custGeom>
                  <a:avLst/>
                  <a:gdLst>
                    <a:gd name="connsiteX0" fmla="*/ 0 w 152822"/>
                    <a:gd name="connsiteY0" fmla="*/ 0 h 303348"/>
                    <a:gd name="connsiteX1" fmla="*/ 152822 w 152822"/>
                    <a:gd name="connsiteY1" fmla="*/ 0 h 303348"/>
                    <a:gd name="connsiteX2" fmla="*/ 152822 w 152822"/>
                    <a:gd name="connsiteY2" fmla="*/ 303349 h 303348"/>
                    <a:gd name="connsiteX3" fmla="*/ 0 w 152822"/>
                    <a:gd name="connsiteY3" fmla="*/ 303349 h 303348"/>
                  </a:gdLst>
                  <a:ahLst/>
                  <a:cxnLst>
                    <a:cxn ang="0">
                      <a:pos x="connsiteX0" y="connsiteY0"/>
                    </a:cxn>
                    <a:cxn ang="0">
                      <a:pos x="connsiteX1" y="connsiteY1"/>
                    </a:cxn>
                    <a:cxn ang="0">
                      <a:pos x="connsiteX2" y="connsiteY2"/>
                    </a:cxn>
                    <a:cxn ang="0">
                      <a:pos x="connsiteX3" y="connsiteY3"/>
                    </a:cxn>
                  </a:cxnLst>
                  <a:rect l="l" t="t" r="r" b="b"/>
                  <a:pathLst>
                    <a:path w="152822" h="303348">
                      <a:moveTo>
                        <a:pt x="0" y="0"/>
                      </a:moveTo>
                      <a:lnTo>
                        <a:pt x="152822" y="0"/>
                      </a:lnTo>
                      <a:lnTo>
                        <a:pt x="152822" y="303349"/>
                      </a:lnTo>
                      <a:lnTo>
                        <a:pt x="0" y="303349"/>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5" name="Forme libre : forme 69">
                  <a:extLst>
                    <a:ext uri="{FF2B5EF4-FFF2-40B4-BE49-F238E27FC236}">
                      <a16:creationId xmlns:a16="http://schemas.microsoft.com/office/drawing/2014/main" id="{5A9D3AAF-2838-8C94-A0DF-FE12DEA4D1BB}"/>
                    </a:ext>
                  </a:extLst>
                </p:cNvPr>
                <p:cNvSpPr/>
                <p:nvPr/>
              </p:nvSpPr>
              <p:spPr>
                <a:xfrm>
                  <a:off x="16295579" y="3948459"/>
                  <a:ext cx="46286" cy="43800"/>
                </a:xfrm>
                <a:custGeom>
                  <a:avLst/>
                  <a:gdLst>
                    <a:gd name="connsiteX0" fmla="*/ 0 w 46286"/>
                    <a:gd name="connsiteY0" fmla="*/ 0 h 43800"/>
                    <a:gd name="connsiteX1" fmla="*/ 46287 w 46286"/>
                    <a:gd name="connsiteY1" fmla="*/ 0 h 43800"/>
                    <a:gd name="connsiteX2" fmla="*/ 46287 w 46286"/>
                    <a:gd name="connsiteY2" fmla="*/ 43800 h 43800"/>
                    <a:gd name="connsiteX3" fmla="*/ 0 w 46286"/>
                    <a:gd name="connsiteY3" fmla="*/ 43800 h 43800"/>
                  </a:gdLst>
                  <a:ahLst/>
                  <a:cxnLst>
                    <a:cxn ang="0">
                      <a:pos x="connsiteX0" y="connsiteY0"/>
                    </a:cxn>
                    <a:cxn ang="0">
                      <a:pos x="connsiteX1" y="connsiteY1"/>
                    </a:cxn>
                    <a:cxn ang="0">
                      <a:pos x="connsiteX2" y="connsiteY2"/>
                    </a:cxn>
                    <a:cxn ang="0">
                      <a:pos x="connsiteX3" y="connsiteY3"/>
                    </a:cxn>
                  </a:cxnLst>
                  <a:rect l="l" t="t" r="r" b="b"/>
                  <a:pathLst>
                    <a:path w="46286" h="43800">
                      <a:moveTo>
                        <a:pt x="0" y="0"/>
                      </a:moveTo>
                      <a:lnTo>
                        <a:pt x="46287" y="0"/>
                      </a:lnTo>
                      <a:lnTo>
                        <a:pt x="46287" y="43800"/>
                      </a:lnTo>
                      <a:lnTo>
                        <a:pt x="0" y="4380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6" name="Forme libre : forme 70">
                  <a:extLst>
                    <a:ext uri="{FF2B5EF4-FFF2-40B4-BE49-F238E27FC236}">
                      <a16:creationId xmlns:a16="http://schemas.microsoft.com/office/drawing/2014/main" id="{DB31F2C9-149C-4905-78D0-9FB63775DEAD}"/>
                    </a:ext>
                  </a:extLst>
                </p:cNvPr>
                <p:cNvSpPr/>
                <p:nvPr/>
              </p:nvSpPr>
              <p:spPr>
                <a:xfrm>
                  <a:off x="16707758" y="3948459"/>
                  <a:ext cx="46286" cy="43800"/>
                </a:xfrm>
                <a:custGeom>
                  <a:avLst/>
                  <a:gdLst>
                    <a:gd name="connsiteX0" fmla="*/ 0 w 46286"/>
                    <a:gd name="connsiteY0" fmla="*/ 0 h 43800"/>
                    <a:gd name="connsiteX1" fmla="*/ 46287 w 46286"/>
                    <a:gd name="connsiteY1" fmla="*/ 0 h 43800"/>
                    <a:gd name="connsiteX2" fmla="*/ 46287 w 46286"/>
                    <a:gd name="connsiteY2" fmla="*/ 43800 h 43800"/>
                    <a:gd name="connsiteX3" fmla="*/ 0 w 46286"/>
                    <a:gd name="connsiteY3" fmla="*/ 43800 h 43800"/>
                  </a:gdLst>
                  <a:ahLst/>
                  <a:cxnLst>
                    <a:cxn ang="0">
                      <a:pos x="connsiteX0" y="connsiteY0"/>
                    </a:cxn>
                    <a:cxn ang="0">
                      <a:pos x="connsiteX1" y="connsiteY1"/>
                    </a:cxn>
                    <a:cxn ang="0">
                      <a:pos x="connsiteX2" y="connsiteY2"/>
                    </a:cxn>
                    <a:cxn ang="0">
                      <a:pos x="connsiteX3" y="connsiteY3"/>
                    </a:cxn>
                  </a:cxnLst>
                  <a:rect l="l" t="t" r="r" b="b"/>
                  <a:pathLst>
                    <a:path w="46286" h="43800">
                      <a:moveTo>
                        <a:pt x="0" y="0"/>
                      </a:moveTo>
                      <a:lnTo>
                        <a:pt x="46287" y="0"/>
                      </a:lnTo>
                      <a:lnTo>
                        <a:pt x="46287" y="43800"/>
                      </a:lnTo>
                      <a:lnTo>
                        <a:pt x="0" y="4380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7" name="Forme libre : forme 71">
                  <a:extLst>
                    <a:ext uri="{FF2B5EF4-FFF2-40B4-BE49-F238E27FC236}">
                      <a16:creationId xmlns:a16="http://schemas.microsoft.com/office/drawing/2014/main" id="{28AADE8A-8DC8-FE78-0832-B3B8519229D7}"/>
                    </a:ext>
                  </a:extLst>
                </p:cNvPr>
                <p:cNvSpPr/>
                <p:nvPr/>
              </p:nvSpPr>
              <p:spPr>
                <a:xfrm>
                  <a:off x="16295579" y="4100899"/>
                  <a:ext cx="46286" cy="43800"/>
                </a:xfrm>
                <a:custGeom>
                  <a:avLst/>
                  <a:gdLst>
                    <a:gd name="connsiteX0" fmla="*/ 0 w 46286"/>
                    <a:gd name="connsiteY0" fmla="*/ 0 h 43800"/>
                    <a:gd name="connsiteX1" fmla="*/ 46287 w 46286"/>
                    <a:gd name="connsiteY1" fmla="*/ 0 h 43800"/>
                    <a:gd name="connsiteX2" fmla="*/ 46287 w 46286"/>
                    <a:gd name="connsiteY2" fmla="*/ 43800 h 43800"/>
                    <a:gd name="connsiteX3" fmla="*/ 0 w 46286"/>
                    <a:gd name="connsiteY3" fmla="*/ 43800 h 43800"/>
                  </a:gdLst>
                  <a:ahLst/>
                  <a:cxnLst>
                    <a:cxn ang="0">
                      <a:pos x="connsiteX0" y="connsiteY0"/>
                    </a:cxn>
                    <a:cxn ang="0">
                      <a:pos x="connsiteX1" y="connsiteY1"/>
                    </a:cxn>
                    <a:cxn ang="0">
                      <a:pos x="connsiteX2" y="connsiteY2"/>
                    </a:cxn>
                    <a:cxn ang="0">
                      <a:pos x="connsiteX3" y="connsiteY3"/>
                    </a:cxn>
                  </a:cxnLst>
                  <a:rect l="l" t="t" r="r" b="b"/>
                  <a:pathLst>
                    <a:path w="46286" h="43800">
                      <a:moveTo>
                        <a:pt x="0" y="0"/>
                      </a:moveTo>
                      <a:lnTo>
                        <a:pt x="46287" y="0"/>
                      </a:lnTo>
                      <a:lnTo>
                        <a:pt x="46287" y="43800"/>
                      </a:lnTo>
                      <a:lnTo>
                        <a:pt x="0" y="4380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8" name="Forme libre : forme 72">
                  <a:extLst>
                    <a:ext uri="{FF2B5EF4-FFF2-40B4-BE49-F238E27FC236}">
                      <a16:creationId xmlns:a16="http://schemas.microsoft.com/office/drawing/2014/main" id="{50CD586D-1144-EA77-BFD0-1CCC9FE3C149}"/>
                    </a:ext>
                  </a:extLst>
                </p:cNvPr>
                <p:cNvSpPr/>
                <p:nvPr/>
              </p:nvSpPr>
              <p:spPr>
                <a:xfrm>
                  <a:off x="16707758" y="4100899"/>
                  <a:ext cx="46286" cy="43800"/>
                </a:xfrm>
                <a:custGeom>
                  <a:avLst/>
                  <a:gdLst>
                    <a:gd name="connsiteX0" fmla="*/ 0 w 46286"/>
                    <a:gd name="connsiteY0" fmla="*/ 0 h 43800"/>
                    <a:gd name="connsiteX1" fmla="*/ 46287 w 46286"/>
                    <a:gd name="connsiteY1" fmla="*/ 0 h 43800"/>
                    <a:gd name="connsiteX2" fmla="*/ 46287 w 46286"/>
                    <a:gd name="connsiteY2" fmla="*/ 43800 h 43800"/>
                    <a:gd name="connsiteX3" fmla="*/ 0 w 46286"/>
                    <a:gd name="connsiteY3" fmla="*/ 43800 h 43800"/>
                  </a:gdLst>
                  <a:ahLst/>
                  <a:cxnLst>
                    <a:cxn ang="0">
                      <a:pos x="connsiteX0" y="connsiteY0"/>
                    </a:cxn>
                    <a:cxn ang="0">
                      <a:pos x="connsiteX1" y="connsiteY1"/>
                    </a:cxn>
                    <a:cxn ang="0">
                      <a:pos x="connsiteX2" y="connsiteY2"/>
                    </a:cxn>
                    <a:cxn ang="0">
                      <a:pos x="connsiteX3" y="connsiteY3"/>
                    </a:cxn>
                  </a:cxnLst>
                  <a:rect l="l" t="t" r="r" b="b"/>
                  <a:pathLst>
                    <a:path w="46286" h="43800">
                      <a:moveTo>
                        <a:pt x="0" y="0"/>
                      </a:moveTo>
                      <a:lnTo>
                        <a:pt x="46287" y="0"/>
                      </a:lnTo>
                      <a:lnTo>
                        <a:pt x="46287" y="43800"/>
                      </a:lnTo>
                      <a:lnTo>
                        <a:pt x="0" y="43800"/>
                      </a:lnTo>
                      <a:close/>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sp>
            <p:nvSpPr>
              <p:cNvPr id="24" name="Forme libre : forme 73">
                <a:extLst>
                  <a:ext uri="{FF2B5EF4-FFF2-40B4-BE49-F238E27FC236}">
                    <a16:creationId xmlns:a16="http://schemas.microsoft.com/office/drawing/2014/main" id="{0F263B32-FF67-BA1F-371D-77C409E5A558}"/>
                  </a:ext>
                </a:extLst>
              </p:cNvPr>
              <p:cNvSpPr/>
              <p:nvPr/>
            </p:nvSpPr>
            <p:spPr>
              <a:xfrm>
                <a:off x="16756340" y="4145655"/>
                <a:ext cx="162002" cy="74020"/>
              </a:xfrm>
              <a:custGeom>
                <a:avLst/>
                <a:gdLst>
                  <a:gd name="connsiteX0" fmla="*/ 0 w 162002"/>
                  <a:gd name="connsiteY0" fmla="*/ 0 h 74020"/>
                  <a:gd name="connsiteX1" fmla="*/ 162003 w 162002"/>
                  <a:gd name="connsiteY1" fmla="*/ 74020 h 74020"/>
                </a:gdLst>
                <a:ahLst/>
                <a:cxnLst>
                  <a:cxn ang="0">
                    <a:pos x="connsiteX0" y="connsiteY0"/>
                  </a:cxn>
                  <a:cxn ang="0">
                    <a:pos x="connsiteX1" y="connsiteY1"/>
                  </a:cxn>
                </a:cxnLst>
                <a:rect l="l" t="t" r="r" b="b"/>
                <a:pathLst>
                  <a:path w="162002" h="74020">
                    <a:moveTo>
                      <a:pt x="0" y="0"/>
                    </a:moveTo>
                    <a:cubicBezTo>
                      <a:pt x="0" y="0"/>
                      <a:pt x="78611" y="74020"/>
                      <a:pt x="162003" y="7402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5" name="Forme libre : forme 76">
                <a:extLst>
                  <a:ext uri="{FF2B5EF4-FFF2-40B4-BE49-F238E27FC236}">
                    <a16:creationId xmlns:a16="http://schemas.microsoft.com/office/drawing/2014/main" id="{B07FD593-84C1-C192-0CAD-97FDA31C199A}"/>
                  </a:ext>
                </a:extLst>
              </p:cNvPr>
              <p:cNvSpPr/>
              <p:nvPr/>
            </p:nvSpPr>
            <p:spPr>
              <a:xfrm>
                <a:off x="16756340" y="3992833"/>
                <a:ext cx="162002" cy="74020"/>
              </a:xfrm>
              <a:custGeom>
                <a:avLst/>
                <a:gdLst>
                  <a:gd name="connsiteX0" fmla="*/ 0 w 162002"/>
                  <a:gd name="connsiteY0" fmla="*/ 0 h 74020"/>
                  <a:gd name="connsiteX1" fmla="*/ 162003 w 162002"/>
                  <a:gd name="connsiteY1" fmla="*/ 74020 h 74020"/>
                </a:gdLst>
                <a:ahLst/>
                <a:cxnLst>
                  <a:cxn ang="0">
                    <a:pos x="connsiteX0" y="connsiteY0"/>
                  </a:cxn>
                  <a:cxn ang="0">
                    <a:pos x="connsiteX1" y="connsiteY1"/>
                  </a:cxn>
                </a:cxnLst>
                <a:rect l="l" t="t" r="r" b="b"/>
                <a:pathLst>
                  <a:path w="162002" h="74020">
                    <a:moveTo>
                      <a:pt x="0" y="0"/>
                    </a:moveTo>
                    <a:cubicBezTo>
                      <a:pt x="0" y="0"/>
                      <a:pt x="78611" y="74020"/>
                      <a:pt x="162003" y="7402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6" name="Forme libre : forme 80">
                <a:extLst>
                  <a:ext uri="{FF2B5EF4-FFF2-40B4-BE49-F238E27FC236}">
                    <a16:creationId xmlns:a16="http://schemas.microsoft.com/office/drawing/2014/main" id="{D15AE889-5BA5-E8FD-B775-5982C5122126}"/>
                  </a:ext>
                </a:extLst>
              </p:cNvPr>
              <p:cNvSpPr/>
              <p:nvPr/>
            </p:nvSpPr>
            <p:spPr>
              <a:xfrm>
                <a:off x="16751750" y="3946547"/>
                <a:ext cx="166593" cy="74020"/>
              </a:xfrm>
              <a:custGeom>
                <a:avLst/>
                <a:gdLst>
                  <a:gd name="connsiteX0" fmla="*/ 0 w 166593"/>
                  <a:gd name="connsiteY0" fmla="*/ 0 h 74020"/>
                  <a:gd name="connsiteX1" fmla="*/ 166593 w 166593"/>
                  <a:gd name="connsiteY1" fmla="*/ 74020 h 74020"/>
                </a:gdLst>
                <a:ahLst/>
                <a:cxnLst>
                  <a:cxn ang="0">
                    <a:pos x="connsiteX0" y="connsiteY0"/>
                  </a:cxn>
                  <a:cxn ang="0">
                    <a:pos x="connsiteX1" y="connsiteY1"/>
                  </a:cxn>
                </a:cxnLst>
                <a:rect l="l" t="t" r="r" b="b"/>
                <a:pathLst>
                  <a:path w="166593" h="74020">
                    <a:moveTo>
                      <a:pt x="0" y="0"/>
                    </a:moveTo>
                    <a:cubicBezTo>
                      <a:pt x="0" y="0"/>
                      <a:pt x="83392" y="74020"/>
                      <a:pt x="166593" y="7402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7" name="Forme libre : forme 84">
                <a:extLst>
                  <a:ext uri="{FF2B5EF4-FFF2-40B4-BE49-F238E27FC236}">
                    <a16:creationId xmlns:a16="http://schemas.microsoft.com/office/drawing/2014/main" id="{DF28D0E6-FFDD-D089-F28F-A534525A9C0C}"/>
                  </a:ext>
                </a:extLst>
              </p:cNvPr>
              <p:cNvSpPr/>
              <p:nvPr/>
            </p:nvSpPr>
            <p:spPr>
              <a:xfrm>
                <a:off x="16751750" y="4099369"/>
                <a:ext cx="166593" cy="74020"/>
              </a:xfrm>
              <a:custGeom>
                <a:avLst/>
                <a:gdLst>
                  <a:gd name="connsiteX0" fmla="*/ 0 w 166593"/>
                  <a:gd name="connsiteY0" fmla="*/ 0 h 74020"/>
                  <a:gd name="connsiteX1" fmla="*/ 166593 w 166593"/>
                  <a:gd name="connsiteY1" fmla="*/ 74020 h 74020"/>
                </a:gdLst>
                <a:ahLst/>
                <a:cxnLst>
                  <a:cxn ang="0">
                    <a:pos x="connsiteX0" y="connsiteY0"/>
                  </a:cxn>
                  <a:cxn ang="0">
                    <a:pos x="connsiteX1" y="connsiteY1"/>
                  </a:cxn>
                </a:cxnLst>
                <a:rect l="l" t="t" r="r" b="b"/>
                <a:pathLst>
                  <a:path w="166593" h="74020">
                    <a:moveTo>
                      <a:pt x="0" y="0"/>
                    </a:moveTo>
                    <a:cubicBezTo>
                      <a:pt x="0" y="0"/>
                      <a:pt x="83392" y="74020"/>
                      <a:pt x="166593" y="7402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8" name="Forme libre : forme 85">
                <a:extLst>
                  <a:ext uri="{FF2B5EF4-FFF2-40B4-BE49-F238E27FC236}">
                    <a16:creationId xmlns:a16="http://schemas.microsoft.com/office/drawing/2014/main" id="{17905557-9C23-EE60-6C01-371E6C9C4D7B}"/>
                  </a:ext>
                </a:extLst>
              </p:cNvPr>
              <p:cNvSpPr/>
              <p:nvPr/>
            </p:nvSpPr>
            <p:spPr>
              <a:xfrm>
                <a:off x="15108195" y="3946929"/>
                <a:ext cx="1185088" cy="294464"/>
              </a:xfrm>
              <a:custGeom>
                <a:avLst/>
                <a:gdLst>
                  <a:gd name="connsiteX0" fmla="*/ 1185088 w 1185088"/>
                  <a:gd name="connsiteY0" fmla="*/ 198726 h 294464"/>
                  <a:gd name="connsiteX1" fmla="*/ 0 w 1185088"/>
                  <a:gd name="connsiteY1" fmla="*/ 0 h 294464"/>
                </a:gdLst>
                <a:ahLst/>
                <a:cxnLst>
                  <a:cxn ang="0">
                    <a:pos x="connsiteX0" y="connsiteY0"/>
                  </a:cxn>
                  <a:cxn ang="0">
                    <a:pos x="connsiteX1" y="connsiteY1"/>
                  </a:cxn>
                </a:cxnLst>
                <a:rect l="l" t="t" r="r" b="b"/>
                <a:pathLst>
                  <a:path w="1185088" h="294464">
                    <a:moveTo>
                      <a:pt x="1185088" y="198726"/>
                    </a:moveTo>
                    <a:cubicBezTo>
                      <a:pt x="1185088" y="198726"/>
                      <a:pt x="644186" y="514125"/>
                      <a:pt x="0" y="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1" name="Forme libre : forme 88">
                <a:extLst>
                  <a:ext uri="{FF2B5EF4-FFF2-40B4-BE49-F238E27FC236}">
                    <a16:creationId xmlns:a16="http://schemas.microsoft.com/office/drawing/2014/main" id="{A99CC241-BDFE-EF87-ECF3-BC4070F66973}"/>
                  </a:ext>
                </a:extLst>
              </p:cNvPr>
              <p:cNvSpPr/>
              <p:nvPr/>
            </p:nvSpPr>
            <p:spPr>
              <a:xfrm>
                <a:off x="15130191" y="3907146"/>
                <a:ext cx="1167874" cy="288430"/>
              </a:xfrm>
              <a:custGeom>
                <a:avLst/>
                <a:gdLst>
                  <a:gd name="connsiteX0" fmla="*/ 1167874 w 1167874"/>
                  <a:gd name="connsiteY0" fmla="*/ 192223 h 288430"/>
                  <a:gd name="connsiteX1" fmla="*/ 0 w 1167874"/>
                  <a:gd name="connsiteY1" fmla="*/ 0 h 288430"/>
                </a:gdLst>
                <a:ahLst/>
                <a:cxnLst>
                  <a:cxn ang="0">
                    <a:pos x="connsiteX0" y="connsiteY0"/>
                  </a:cxn>
                  <a:cxn ang="0">
                    <a:pos x="connsiteX1" y="connsiteY1"/>
                  </a:cxn>
                </a:cxnLst>
                <a:rect l="l" t="t" r="r" b="b"/>
                <a:pathLst>
                  <a:path w="1167874" h="288430">
                    <a:moveTo>
                      <a:pt x="1167874" y="192223"/>
                    </a:moveTo>
                    <a:cubicBezTo>
                      <a:pt x="1167874" y="192223"/>
                      <a:pt x="630415" y="506092"/>
                      <a:pt x="0" y="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9" name="Forme libre : forme 86">
                <a:extLst>
                  <a:ext uri="{FF2B5EF4-FFF2-40B4-BE49-F238E27FC236}">
                    <a16:creationId xmlns:a16="http://schemas.microsoft.com/office/drawing/2014/main" id="{77266997-63FC-DEBE-544F-C3A261927FA7}"/>
                  </a:ext>
                </a:extLst>
              </p:cNvPr>
              <p:cNvSpPr/>
              <p:nvPr/>
            </p:nvSpPr>
            <p:spPr>
              <a:xfrm>
                <a:off x="15211288" y="3825858"/>
                <a:ext cx="1081995" cy="259820"/>
              </a:xfrm>
              <a:custGeom>
                <a:avLst/>
                <a:gdLst>
                  <a:gd name="connsiteX0" fmla="*/ 1081996 w 1081995"/>
                  <a:gd name="connsiteY0" fmla="*/ 166976 h 259820"/>
                  <a:gd name="connsiteX1" fmla="*/ 0 w 1081995"/>
                  <a:gd name="connsiteY1" fmla="*/ 0 h 259820"/>
                </a:gdLst>
                <a:ahLst/>
                <a:cxnLst>
                  <a:cxn ang="0">
                    <a:pos x="connsiteX0" y="connsiteY0"/>
                  </a:cxn>
                  <a:cxn ang="0">
                    <a:pos x="connsiteX1" y="connsiteY1"/>
                  </a:cxn>
                </a:cxnLst>
                <a:rect l="l" t="t" r="r" b="b"/>
                <a:pathLst>
                  <a:path w="1081995" h="259820">
                    <a:moveTo>
                      <a:pt x="1081996" y="166976"/>
                    </a:moveTo>
                    <a:cubicBezTo>
                      <a:pt x="1081996" y="166976"/>
                      <a:pt x="542624" y="462100"/>
                      <a:pt x="0" y="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30" name="Forme libre : forme 87">
                <a:extLst>
                  <a:ext uri="{FF2B5EF4-FFF2-40B4-BE49-F238E27FC236}">
                    <a16:creationId xmlns:a16="http://schemas.microsoft.com/office/drawing/2014/main" id="{B15952B9-F320-2FA2-A9F1-465392FE0049}"/>
                  </a:ext>
                </a:extLst>
              </p:cNvPr>
              <p:cNvSpPr/>
              <p:nvPr/>
            </p:nvSpPr>
            <p:spPr>
              <a:xfrm>
                <a:off x="15238639" y="3796020"/>
                <a:ext cx="1059426" cy="246503"/>
              </a:xfrm>
              <a:custGeom>
                <a:avLst/>
                <a:gdLst>
                  <a:gd name="connsiteX0" fmla="*/ 1059426 w 1059426"/>
                  <a:gd name="connsiteY0" fmla="*/ 150527 h 246503"/>
                  <a:gd name="connsiteX1" fmla="*/ 0 w 1059426"/>
                  <a:gd name="connsiteY1" fmla="*/ 0 h 246503"/>
                </a:gdLst>
                <a:ahLst/>
                <a:cxnLst>
                  <a:cxn ang="0">
                    <a:pos x="connsiteX0" y="connsiteY0"/>
                  </a:cxn>
                  <a:cxn ang="0">
                    <a:pos x="connsiteX1" y="connsiteY1"/>
                  </a:cxn>
                </a:cxnLst>
                <a:rect l="l" t="t" r="r" b="b"/>
                <a:pathLst>
                  <a:path w="1059426" h="246503">
                    <a:moveTo>
                      <a:pt x="1059426" y="150527"/>
                    </a:moveTo>
                    <a:cubicBezTo>
                      <a:pt x="1059426" y="150527"/>
                      <a:pt x="508387" y="446034"/>
                      <a:pt x="0" y="0"/>
                    </a:cubicBezTo>
                  </a:path>
                </a:pathLst>
              </a:custGeom>
              <a:grpFill/>
              <a:ln w="13716"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grpSp>
          <p:nvGrpSpPr>
            <p:cNvPr id="16" name="Graphic 16">
              <a:extLst>
                <a:ext uri="{FF2B5EF4-FFF2-40B4-BE49-F238E27FC236}">
                  <a16:creationId xmlns:a16="http://schemas.microsoft.com/office/drawing/2014/main" id="{BB8546C8-DD0C-D8B4-82FF-2978ACCCC09F}"/>
                </a:ext>
              </a:extLst>
            </p:cNvPr>
            <p:cNvGrpSpPr/>
            <p:nvPr/>
          </p:nvGrpSpPr>
          <p:grpSpPr>
            <a:xfrm>
              <a:off x="15050433" y="3887371"/>
              <a:ext cx="523305" cy="675745"/>
              <a:chOff x="15050433" y="3860477"/>
              <a:chExt cx="523305" cy="675745"/>
            </a:xfrm>
            <a:grpFill/>
          </p:grpSpPr>
          <p:sp>
            <p:nvSpPr>
              <p:cNvPr id="17" name="Forme libre : forme 90">
                <a:extLst>
                  <a:ext uri="{FF2B5EF4-FFF2-40B4-BE49-F238E27FC236}">
                    <a16:creationId xmlns:a16="http://schemas.microsoft.com/office/drawing/2014/main" id="{C056A982-2490-9B0F-0921-390EDAB06981}"/>
                  </a:ext>
                </a:extLst>
              </p:cNvPr>
              <p:cNvSpPr/>
              <p:nvPr/>
            </p:nvSpPr>
            <p:spPr>
              <a:xfrm>
                <a:off x="15303478" y="4164208"/>
                <a:ext cx="66178" cy="372013"/>
              </a:xfrm>
              <a:custGeom>
                <a:avLst/>
                <a:gdLst>
                  <a:gd name="connsiteX0" fmla="*/ 0 w 66178"/>
                  <a:gd name="connsiteY0" fmla="*/ 372014 h 372013"/>
                  <a:gd name="connsiteX1" fmla="*/ 16449 w 66178"/>
                  <a:gd name="connsiteY1" fmla="*/ 0 h 372013"/>
                  <a:gd name="connsiteX2" fmla="*/ 49729 w 66178"/>
                  <a:gd name="connsiteY2" fmla="*/ 0 h 372013"/>
                  <a:gd name="connsiteX3" fmla="*/ 66178 w 66178"/>
                  <a:gd name="connsiteY3" fmla="*/ 372014 h 372013"/>
                </a:gdLst>
                <a:ahLst/>
                <a:cxnLst>
                  <a:cxn ang="0">
                    <a:pos x="connsiteX0" y="connsiteY0"/>
                  </a:cxn>
                  <a:cxn ang="0">
                    <a:pos x="connsiteX1" y="connsiteY1"/>
                  </a:cxn>
                  <a:cxn ang="0">
                    <a:pos x="connsiteX2" y="connsiteY2"/>
                  </a:cxn>
                  <a:cxn ang="0">
                    <a:pos x="connsiteX3" y="connsiteY3"/>
                  </a:cxn>
                </a:cxnLst>
                <a:rect l="l" t="t" r="r" b="b"/>
                <a:pathLst>
                  <a:path w="66178" h="372013">
                    <a:moveTo>
                      <a:pt x="0" y="372014"/>
                    </a:moveTo>
                    <a:lnTo>
                      <a:pt x="16449" y="0"/>
                    </a:lnTo>
                    <a:lnTo>
                      <a:pt x="49729" y="0"/>
                    </a:lnTo>
                    <a:lnTo>
                      <a:pt x="66178" y="372014"/>
                    </a:lnTo>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nvGrpSpPr>
              <p:cNvPr id="18" name="Graphic 16">
                <a:extLst>
                  <a:ext uri="{FF2B5EF4-FFF2-40B4-BE49-F238E27FC236}">
                    <a16:creationId xmlns:a16="http://schemas.microsoft.com/office/drawing/2014/main" id="{9FCC6753-0867-C52B-ABF8-20EDFB595B77}"/>
                  </a:ext>
                </a:extLst>
              </p:cNvPr>
              <p:cNvGrpSpPr/>
              <p:nvPr/>
            </p:nvGrpSpPr>
            <p:grpSpPr>
              <a:xfrm>
                <a:off x="15050433" y="3860477"/>
                <a:ext cx="523305" cy="504370"/>
                <a:chOff x="15050433" y="3860477"/>
                <a:chExt cx="523305" cy="504370"/>
              </a:xfrm>
              <a:grpFill/>
            </p:grpSpPr>
            <p:sp>
              <p:nvSpPr>
                <p:cNvPr id="19" name="Forme libre : forme 92">
                  <a:extLst>
                    <a:ext uri="{FF2B5EF4-FFF2-40B4-BE49-F238E27FC236}">
                      <a16:creationId xmlns:a16="http://schemas.microsoft.com/office/drawing/2014/main" id="{8004F04C-DCB2-7804-B50E-318DE8476939}"/>
                    </a:ext>
                  </a:extLst>
                </p:cNvPr>
                <p:cNvSpPr/>
                <p:nvPr/>
              </p:nvSpPr>
              <p:spPr>
                <a:xfrm>
                  <a:off x="15296210" y="3860477"/>
                  <a:ext cx="115142" cy="287473"/>
                </a:xfrm>
                <a:custGeom>
                  <a:avLst/>
                  <a:gdLst>
                    <a:gd name="connsiteX0" fmla="*/ 63118 w 115142"/>
                    <a:gd name="connsiteY0" fmla="*/ 287474 h 287473"/>
                    <a:gd name="connsiteX1" fmla="*/ 22952 w 115142"/>
                    <a:gd name="connsiteY1" fmla="*/ 280014 h 287473"/>
                    <a:gd name="connsiteX2" fmla="*/ 33472 w 115142"/>
                    <a:gd name="connsiteY2" fmla="*/ 222443 h 287473"/>
                    <a:gd name="connsiteX3" fmla="*/ 0 w 115142"/>
                    <a:gd name="connsiteY3" fmla="*/ 189737 h 287473"/>
                    <a:gd name="connsiteX4" fmla="*/ 83966 w 115142"/>
                    <a:gd name="connsiteY4" fmla="*/ 0 h 287473"/>
                    <a:gd name="connsiteX5" fmla="*/ 115143 w 115142"/>
                    <a:gd name="connsiteY5" fmla="*/ 5738 h 287473"/>
                    <a:gd name="connsiteX6" fmla="*/ 63118 w 115142"/>
                    <a:gd name="connsiteY6" fmla="*/ 287474 h 28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142" h="287473">
                      <a:moveTo>
                        <a:pt x="63118" y="287474"/>
                      </a:moveTo>
                      <a:lnTo>
                        <a:pt x="22952" y="280014"/>
                      </a:lnTo>
                      <a:lnTo>
                        <a:pt x="33472" y="222443"/>
                      </a:lnTo>
                      <a:lnTo>
                        <a:pt x="0" y="189737"/>
                      </a:lnTo>
                      <a:lnTo>
                        <a:pt x="83966" y="0"/>
                      </a:lnTo>
                      <a:lnTo>
                        <a:pt x="115143" y="5738"/>
                      </a:lnTo>
                      <a:lnTo>
                        <a:pt x="63118" y="287474"/>
                      </a:lnTo>
                      <a:close/>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0" name="Forme libre : forme 93">
                  <a:extLst>
                    <a:ext uri="{FF2B5EF4-FFF2-40B4-BE49-F238E27FC236}">
                      <a16:creationId xmlns:a16="http://schemas.microsoft.com/office/drawing/2014/main" id="{45684C8D-F697-A2D9-6231-53DF7A3E7A34}"/>
                    </a:ext>
                  </a:extLst>
                </p:cNvPr>
                <p:cNvSpPr/>
                <p:nvPr/>
              </p:nvSpPr>
              <p:spPr>
                <a:xfrm>
                  <a:off x="15050433" y="4142595"/>
                  <a:ext cx="283648" cy="125662"/>
                </a:xfrm>
                <a:custGeom>
                  <a:avLst/>
                  <a:gdLst>
                    <a:gd name="connsiteX0" fmla="*/ 270069 w 283648"/>
                    <a:gd name="connsiteY0" fmla="*/ 0 h 125662"/>
                    <a:gd name="connsiteX1" fmla="*/ 283648 w 283648"/>
                    <a:gd name="connsiteY1" fmla="*/ 38445 h 125662"/>
                    <a:gd name="connsiteX2" fmla="*/ 228564 w 283648"/>
                    <a:gd name="connsiteY2" fmla="*/ 58145 h 125662"/>
                    <a:gd name="connsiteX3" fmla="*/ 216896 w 283648"/>
                    <a:gd name="connsiteY3" fmla="*/ 103475 h 125662"/>
                    <a:gd name="connsiteX4" fmla="*/ 10711 w 283648"/>
                    <a:gd name="connsiteY4" fmla="*/ 125662 h 125662"/>
                    <a:gd name="connsiteX5" fmla="*/ 0 w 283648"/>
                    <a:gd name="connsiteY5" fmla="*/ 95825 h 125662"/>
                    <a:gd name="connsiteX6" fmla="*/ 270069 w 283648"/>
                    <a:gd name="connsiteY6" fmla="*/ 0 h 125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648" h="125662">
                      <a:moveTo>
                        <a:pt x="270069" y="0"/>
                      </a:moveTo>
                      <a:lnTo>
                        <a:pt x="283648" y="38445"/>
                      </a:lnTo>
                      <a:lnTo>
                        <a:pt x="228564" y="58145"/>
                      </a:lnTo>
                      <a:lnTo>
                        <a:pt x="216896" y="103475"/>
                      </a:lnTo>
                      <a:lnTo>
                        <a:pt x="10711" y="125662"/>
                      </a:lnTo>
                      <a:lnTo>
                        <a:pt x="0" y="95825"/>
                      </a:lnTo>
                      <a:lnTo>
                        <a:pt x="270069" y="0"/>
                      </a:lnTo>
                      <a:close/>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1" name="Forme libre : forme 94">
                  <a:extLst>
                    <a:ext uri="{FF2B5EF4-FFF2-40B4-BE49-F238E27FC236}">
                      <a16:creationId xmlns:a16="http://schemas.microsoft.com/office/drawing/2014/main" id="{01EAF060-0B73-304B-95BD-0D960338FFD0}"/>
                    </a:ext>
                  </a:extLst>
                </p:cNvPr>
                <p:cNvSpPr/>
                <p:nvPr/>
              </p:nvSpPr>
              <p:spPr>
                <a:xfrm>
                  <a:off x="15335229" y="4147759"/>
                  <a:ext cx="238509" cy="217087"/>
                </a:xfrm>
                <a:custGeom>
                  <a:avLst/>
                  <a:gdLst>
                    <a:gd name="connsiteX0" fmla="*/ 0 w 238509"/>
                    <a:gd name="connsiteY0" fmla="*/ 31176 h 217087"/>
                    <a:gd name="connsiteX1" fmla="*/ 26395 w 238509"/>
                    <a:gd name="connsiteY1" fmla="*/ 0 h 217087"/>
                    <a:gd name="connsiteX2" fmla="*/ 71151 w 238509"/>
                    <a:gd name="connsiteY2" fmla="*/ 38062 h 217087"/>
                    <a:gd name="connsiteX3" fmla="*/ 116099 w 238509"/>
                    <a:gd name="connsiteY3" fmla="*/ 25247 h 217087"/>
                    <a:gd name="connsiteX4" fmla="*/ 238510 w 238509"/>
                    <a:gd name="connsiteY4" fmla="*/ 192988 h 217087"/>
                    <a:gd name="connsiteX5" fmla="*/ 218044 w 238509"/>
                    <a:gd name="connsiteY5" fmla="*/ 217088 h 217087"/>
                    <a:gd name="connsiteX6" fmla="*/ 0 w 238509"/>
                    <a:gd name="connsiteY6" fmla="*/ 31176 h 217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509" h="217087">
                      <a:moveTo>
                        <a:pt x="0" y="31176"/>
                      </a:moveTo>
                      <a:lnTo>
                        <a:pt x="26395" y="0"/>
                      </a:lnTo>
                      <a:lnTo>
                        <a:pt x="71151" y="38062"/>
                      </a:lnTo>
                      <a:lnTo>
                        <a:pt x="116099" y="25247"/>
                      </a:lnTo>
                      <a:lnTo>
                        <a:pt x="238510" y="192988"/>
                      </a:lnTo>
                      <a:lnTo>
                        <a:pt x="218044" y="217088"/>
                      </a:lnTo>
                      <a:lnTo>
                        <a:pt x="0" y="31176"/>
                      </a:lnTo>
                      <a:close/>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sp>
              <p:nvSpPr>
                <p:cNvPr id="22" name="Forme libre : forme 95">
                  <a:extLst>
                    <a:ext uri="{FF2B5EF4-FFF2-40B4-BE49-F238E27FC236}">
                      <a16:creationId xmlns:a16="http://schemas.microsoft.com/office/drawing/2014/main" id="{AA92843E-5DF7-333B-900E-650B642C1037}"/>
                    </a:ext>
                  </a:extLst>
                </p:cNvPr>
                <p:cNvSpPr/>
                <p:nvPr/>
              </p:nvSpPr>
              <p:spPr>
                <a:xfrm>
                  <a:off x="15300036" y="4118304"/>
                  <a:ext cx="76506" cy="76506"/>
                </a:xfrm>
                <a:custGeom>
                  <a:avLst/>
                  <a:gdLst>
                    <a:gd name="connsiteX0" fmla="*/ 76507 w 76506"/>
                    <a:gd name="connsiteY0" fmla="*/ 38253 h 76506"/>
                    <a:gd name="connsiteX1" fmla="*/ 38253 w 76506"/>
                    <a:gd name="connsiteY1" fmla="*/ 76507 h 76506"/>
                    <a:gd name="connsiteX2" fmla="*/ 0 w 76506"/>
                    <a:gd name="connsiteY2" fmla="*/ 38253 h 76506"/>
                    <a:gd name="connsiteX3" fmla="*/ 38253 w 76506"/>
                    <a:gd name="connsiteY3" fmla="*/ 0 h 76506"/>
                    <a:gd name="connsiteX4" fmla="*/ 76507 w 76506"/>
                    <a:gd name="connsiteY4" fmla="*/ 38253 h 76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506" h="76506">
                      <a:moveTo>
                        <a:pt x="76507" y="38253"/>
                      </a:moveTo>
                      <a:cubicBezTo>
                        <a:pt x="76507" y="59380"/>
                        <a:pt x="59380" y="76507"/>
                        <a:pt x="38253" y="76507"/>
                      </a:cubicBezTo>
                      <a:cubicBezTo>
                        <a:pt x="17127" y="76507"/>
                        <a:pt x="0" y="59380"/>
                        <a:pt x="0" y="38253"/>
                      </a:cubicBezTo>
                      <a:cubicBezTo>
                        <a:pt x="0" y="17127"/>
                        <a:pt x="17127" y="0"/>
                        <a:pt x="38253" y="0"/>
                      </a:cubicBezTo>
                      <a:cubicBezTo>
                        <a:pt x="59380" y="0"/>
                        <a:pt x="76507" y="17127"/>
                        <a:pt x="76507" y="38253"/>
                      </a:cubicBezTo>
                      <a:close/>
                    </a:path>
                  </a:pathLst>
                </a:custGeom>
                <a:grpFill/>
                <a:ln w="19050" cap="rnd">
                  <a:solidFill>
                    <a:srgbClr val="006EB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70AD47"/>
                    </a:solidFill>
                    <a:effectLst/>
                    <a:uLnTx/>
                    <a:uFillTx/>
                    <a:latin typeface="Arial" panose="020B0604020202020204" pitchFamily="34" charset="0"/>
                    <a:ea typeface="+mn-ea"/>
                    <a:cs typeface="Arial" panose="020B0604020202020204" pitchFamily="34" charset="0"/>
                  </a:endParaRPr>
                </a:p>
              </p:txBody>
            </p:sp>
          </p:grpSp>
        </p:grpSp>
      </p:grpSp>
      <p:pic>
        <p:nvPicPr>
          <p:cNvPr id="67" name="Image 66">
            <a:extLst>
              <a:ext uri="{FF2B5EF4-FFF2-40B4-BE49-F238E27FC236}">
                <a16:creationId xmlns:a16="http://schemas.microsoft.com/office/drawing/2014/main" id="{E6BFA3E2-0213-FFAB-99A3-0179D64C24C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5548495"/>
            <a:ext cx="12176847" cy="823175"/>
          </a:xfrm>
          <a:prstGeom prst="rect">
            <a:avLst/>
          </a:prstGeom>
        </p:spPr>
      </p:pic>
      <p:sp>
        <p:nvSpPr>
          <p:cNvPr id="66" name="ZoneTexte 65">
            <a:extLst>
              <a:ext uri="{FF2B5EF4-FFF2-40B4-BE49-F238E27FC236}">
                <a16:creationId xmlns:a16="http://schemas.microsoft.com/office/drawing/2014/main" id="{D82928CB-7B9D-C992-0E15-8993EA5BAB58}"/>
              </a:ext>
            </a:extLst>
          </p:cNvPr>
          <p:cNvSpPr txBox="1"/>
          <p:nvPr/>
        </p:nvSpPr>
        <p:spPr>
          <a:xfrm>
            <a:off x="1120736" y="4838036"/>
            <a:ext cx="5328592"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Patrick TROLLIET – ENP 1 -  Expert Institutionnel – EU TAF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1" i="0" u="none" strike="noStrike" kern="0" cap="none" spc="0" normalizeH="0" baseline="0" noProof="0" dirty="0">
              <a:ln>
                <a:noFill/>
              </a:ln>
              <a:solidFill>
                <a:prstClr val="white"/>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Arial" charset="0"/>
                <a:ea typeface="+mn-ea"/>
                <a:cs typeface="+mn-cs"/>
              </a:rPr>
              <a:t>Nouakchott, le 05 février 2026 </a:t>
            </a:r>
          </a:p>
        </p:txBody>
      </p:sp>
      <p:pic>
        <p:nvPicPr>
          <p:cNvPr id="184" name="object 70">
            <a:extLst>
              <a:ext uri="{FF2B5EF4-FFF2-40B4-BE49-F238E27FC236}">
                <a16:creationId xmlns:a16="http://schemas.microsoft.com/office/drawing/2014/main" id="{64B80028-CEA0-7BBA-8597-A075DD598E20}"/>
              </a:ext>
            </a:extLst>
          </p:cNvPr>
          <p:cNvPicPr/>
          <p:nvPr/>
        </p:nvPicPr>
        <p:blipFill>
          <a:blip r:embed="rId11" cstate="print"/>
          <a:stretch>
            <a:fillRect/>
          </a:stretch>
        </p:blipFill>
        <p:spPr>
          <a:xfrm>
            <a:off x="1120736" y="1038821"/>
            <a:ext cx="1505204" cy="409867"/>
          </a:xfrm>
          <a:prstGeom prst="rect">
            <a:avLst/>
          </a:prstGeom>
        </p:spPr>
      </p:pic>
      <p:sp>
        <p:nvSpPr>
          <p:cNvPr id="186" name="object 4">
            <a:extLst>
              <a:ext uri="{FF2B5EF4-FFF2-40B4-BE49-F238E27FC236}">
                <a16:creationId xmlns:a16="http://schemas.microsoft.com/office/drawing/2014/main" id="{F8E8FAA3-47DE-989A-D4AD-18A096A45245}"/>
              </a:ext>
            </a:extLst>
          </p:cNvPr>
          <p:cNvSpPr txBox="1"/>
          <p:nvPr/>
        </p:nvSpPr>
        <p:spPr>
          <a:xfrm>
            <a:off x="2703322" y="1110488"/>
            <a:ext cx="6559026" cy="289823"/>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fr-FR" sz="1800" b="1" i="0" u="none" strike="noStrike" kern="1200" cap="none" spc="0" normalizeH="0" baseline="0" noProof="0" dirty="0">
                <a:ln>
                  <a:noFill/>
                </a:ln>
                <a:solidFill>
                  <a:srgbClr val="FFFFFF"/>
                </a:solidFill>
                <a:effectLst/>
                <a:uLnTx/>
                <a:uFillTx/>
                <a:latin typeface="Arial"/>
                <a:ea typeface="+mn-ea"/>
                <a:cs typeface="Arial"/>
              </a:rPr>
              <a:t>-</a:t>
            </a:r>
            <a:r>
              <a:rPr kumimoji="0" lang="fr-FR" sz="1800" b="1" i="0" u="none" strike="noStrike" kern="1200" cap="none" spc="-105" normalizeH="0" baseline="0" noProof="0" dirty="0">
                <a:ln>
                  <a:noFill/>
                </a:ln>
                <a:solidFill>
                  <a:srgbClr val="FFFFFF"/>
                </a:solidFill>
                <a:effectLst/>
                <a:uLnTx/>
                <a:uFillTx/>
                <a:latin typeface="Arial"/>
                <a:ea typeface="+mn-ea"/>
                <a:cs typeface="Arial"/>
              </a:rPr>
              <a:t> Atelier technique de la Facilité Energie de l’Union européenne</a:t>
            </a:r>
            <a:endParaRPr kumimoji="0" lang="fr-FR" sz="1800" b="0" i="0" u="none" strike="noStrike" kern="1200" cap="none" spc="0" normalizeH="0" baseline="0" noProof="0" dirty="0">
              <a:ln>
                <a:noFill/>
              </a:ln>
              <a:solidFill>
                <a:prstClr val="black"/>
              </a:solidFill>
              <a:effectLst/>
              <a:uLnTx/>
              <a:uFillTx/>
              <a:latin typeface="Arial"/>
              <a:ea typeface="+mn-ea"/>
              <a:cs typeface="Arial"/>
            </a:endParaRPr>
          </a:p>
        </p:txBody>
      </p:sp>
    </p:spTree>
    <p:extLst>
      <p:ext uri="{BB962C8B-B14F-4D97-AF65-F5344CB8AC3E}">
        <p14:creationId xmlns:p14="http://schemas.microsoft.com/office/powerpoint/2010/main" val="881295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1B22F-B9AC-D531-6CC0-516FC7517189}"/>
            </a:ext>
          </a:extLst>
        </p:cNvPr>
        <p:cNvGrpSpPr/>
        <p:nvPr/>
      </p:nvGrpSpPr>
      <p:grpSpPr>
        <a:xfrm>
          <a:off x="0" y="0"/>
          <a:ext cx="0" cy="0"/>
          <a:chOff x="0" y="0"/>
          <a:chExt cx="0" cy="0"/>
        </a:xfrm>
      </p:grpSpPr>
      <p:sp>
        <p:nvSpPr>
          <p:cNvPr id="22" name="Rounded Rectangle 9">
            <a:extLst>
              <a:ext uri="{FF2B5EF4-FFF2-40B4-BE49-F238E27FC236}">
                <a16:creationId xmlns:a16="http://schemas.microsoft.com/office/drawing/2014/main" id="{8A51292C-D68F-9E7A-459B-7069F5DFA443}"/>
              </a:ext>
            </a:extLst>
          </p:cNvPr>
          <p:cNvSpPr/>
          <p:nvPr/>
        </p:nvSpPr>
        <p:spPr bwMode="auto">
          <a:xfrm>
            <a:off x="4051272" y="1626405"/>
            <a:ext cx="3289565" cy="4524857"/>
          </a:xfrm>
          <a:prstGeom prst="rect">
            <a:avLst/>
          </a:prstGeom>
          <a:solidFill>
            <a:srgbClr val="F2F2F2"/>
          </a:solidFill>
          <a:ln w="38100">
            <a:noFill/>
            <a:prstDash val="solid"/>
          </a:ln>
          <a:effectLst/>
        </p:spPr>
        <p:txBody>
          <a:bodyPr wrap="square" lIns="144000" tIns="45715" rIns="144000" bIns="45715"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3" name="Rounded Rectangle 9">
            <a:extLst>
              <a:ext uri="{FF2B5EF4-FFF2-40B4-BE49-F238E27FC236}">
                <a16:creationId xmlns:a16="http://schemas.microsoft.com/office/drawing/2014/main" id="{CA05334D-EC48-9939-A558-251946BC77BF}"/>
              </a:ext>
            </a:extLst>
          </p:cNvPr>
          <p:cNvSpPr/>
          <p:nvPr/>
        </p:nvSpPr>
        <p:spPr bwMode="auto">
          <a:xfrm>
            <a:off x="262731" y="1626406"/>
            <a:ext cx="3294837" cy="4524869"/>
          </a:xfrm>
          <a:prstGeom prst="rect">
            <a:avLst/>
          </a:prstGeom>
          <a:solidFill>
            <a:srgbClr val="F2F2F2"/>
          </a:solidFill>
          <a:ln w="38100">
            <a:noFill/>
            <a:prstDash val="solid"/>
          </a:ln>
          <a:effectLst/>
        </p:spPr>
        <p:txBody>
          <a:bodyPr wrap="square" lIns="144000" tIns="45715" rIns="144000" bIns="45715"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24" name="Groupe 23">
            <a:extLst>
              <a:ext uri="{FF2B5EF4-FFF2-40B4-BE49-F238E27FC236}">
                <a16:creationId xmlns:a16="http://schemas.microsoft.com/office/drawing/2014/main" id="{E5E0D63D-60BD-13C9-B3C2-6F53DF141E87}"/>
              </a:ext>
            </a:extLst>
          </p:cNvPr>
          <p:cNvGrpSpPr/>
          <p:nvPr/>
        </p:nvGrpSpPr>
        <p:grpSpPr>
          <a:xfrm>
            <a:off x="174600" y="706725"/>
            <a:ext cx="11774653" cy="369332"/>
            <a:chOff x="141956" y="661963"/>
            <a:chExt cx="12191999" cy="369332"/>
          </a:xfrm>
        </p:grpSpPr>
        <p:sp>
          <p:nvSpPr>
            <p:cNvPr id="25" name="ZoneTexte 24">
              <a:extLst>
                <a:ext uri="{FF2B5EF4-FFF2-40B4-BE49-F238E27FC236}">
                  <a16:creationId xmlns:a16="http://schemas.microsoft.com/office/drawing/2014/main" id="{48C0844C-2DBC-22DD-8947-6B68D704F9D3}"/>
                </a:ext>
              </a:extLst>
            </p:cNvPr>
            <p:cNvSpPr txBox="1"/>
            <p:nvPr>
              <p:custDataLst>
                <p:tags r:id="rId1"/>
              </p:custDataLst>
            </p:nvPr>
          </p:nvSpPr>
          <p:spPr>
            <a:xfrm>
              <a:off x="141956" y="661963"/>
              <a:ext cx="12191999" cy="36933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 séparation des activités</a:t>
              </a:r>
            </a:p>
          </p:txBody>
        </p:sp>
        <p:cxnSp>
          <p:nvCxnSpPr>
            <p:cNvPr id="26" name="Connecteur droit 25">
              <a:extLst>
                <a:ext uri="{FF2B5EF4-FFF2-40B4-BE49-F238E27FC236}">
                  <a16:creationId xmlns:a16="http://schemas.microsoft.com/office/drawing/2014/main" id="{EB443865-609F-01EE-D55F-DE0F9369E6AA}"/>
                </a:ext>
              </a:extLst>
            </p:cNvPr>
            <p:cNvCxnSpPr>
              <a:cxnSpLocks/>
            </p:cNvCxnSpPr>
            <p:nvPr/>
          </p:nvCxnSpPr>
          <p:spPr>
            <a:xfrm>
              <a:off x="233211" y="1013137"/>
              <a:ext cx="11660489" cy="412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27" name="Groupe 26">
            <a:extLst>
              <a:ext uri="{FF2B5EF4-FFF2-40B4-BE49-F238E27FC236}">
                <a16:creationId xmlns:a16="http://schemas.microsoft.com/office/drawing/2014/main" id="{49106916-B280-8AD7-F421-5802ABDD744D}"/>
              </a:ext>
            </a:extLst>
          </p:cNvPr>
          <p:cNvGrpSpPr/>
          <p:nvPr/>
        </p:nvGrpSpPr>
        <p:grpSpPr>
          <a:xfrm>
            <a:off x="7737998" y="3993435"/>
            <a:ext cx="3518617" cy="1977791"/>
            <a:chOff x="690230" y="4115991"/>
            <a:chExt cx="2171047" cy="1220331"/>
          </a:xfrm>
        </p:grpSpPr>
        <p:sp>
          <p:nvSpPr>
            <p:cNvPr id="28" name="Rectangle 27">
              <a:extLst>
                <a:ext uri="{FF2B5EF4-FFF2-40B4-BE49-F238E27FC236}">
                  <a16:creationId xmlns:a16="http://schemas.microsoft.com/office/drawing/2014/main" id="{773E4517-B233-6F9E-D3D4-CBB7E2471437}"/>
                </a:ext>
              </a:extLst>
            </p:cNvPr>
            <p:cNvSpPr/>
            <p:nvPr/>
          </p:nvSpPr>
          <p:spPr>
            <a:xfrm>
              <a:off x="1088373" y="4115991"/>
              <a:ext cx="1433914" cy="1220331"/>
            </a:xfrm>
            <a:prstGeom prst="rect">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5000" b="1" i="0" u="none" strike="noStrike" kern="1200" cap="none" spc="0" normalizeH="0" baseline="0" noProof="0" dirty="0">
                  <a:ln>
                    <a:noFill/>
                  </a:ln>
                  <a:solidFill>
                    <a:srgbClr val="4472C4">
                      <a:lumMod val="40000"/>
                      <a:lumOff val="60000"/>
                    </a:srgbClr>
                  </a:solidFill>
                  <a:effectLst/>
                  <a:uLnTx/>
                  <a:uFillTx/>
                  <a:latin typeface="Arial" panose="020B0604020202020204" pitchFamily="34" charset="0"/>
                  <a:ea typeface="+mn-ea"/>
                  <a:cs typeface="Arial" panose="020B0604020202020204" pitchFamily="34" charset="0"/>
                </a:rPr>
                <a:t>%</a:t>
              </a:r>
            </a:p>
          </p:txBody>
        </p:sp>
        <p:sp>
          <p:nvSpPr>
            <p:cNvPr id="29" name="Rectangle 28">
              <a:extLst>
                <a:ext uri="{FF2B5EF4-FFF2-40B4-BE49-F238E27FC236}">
                  <a16:creationId xmlns:a16="http://schemas.microsoft.com/office/drawing/2014/main" id="{507E959C-43BC-8CEF-F49B-2F689824EAE8}"/>
                </a:ext>
              </a:extLst>
            </p:cNvPr>
            <p:cNvSpPr/>
            <p:nvPr/>
          </p:nvSpPr>
          <p:spPr>
            <a:xfrm>
              <a:off x="690230" y="4237683"/>
              <a:ext cx="2171047" cy="868067"/>
            </a:xfrm>
            <a:prstGeom prst="rect">
              <a:avLst/>
            </a:prstGeom>
            <a:no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77</a:t>
              </a:r>
              <a:r>
                <a:rPr kumimoji="0" lang="fr-FR" sz="20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a:t>
              </a:r>
            </a:p>
          </p:txBody>
        </p:sp>
      </p:grpSp>
      <p:cxnSp>
        <p:nvCxnSpPr>
          <p:cNvPr id="30" name="Connecteur droit 29">
            <a:extLst>
              <a:ext uri="{FF2B5EF4-FFF2-40B4-BE49-F238E27FC236}">
                <a16:creationId xmlns:a16="http://schemas.microsoft.com/office/drawing/2014/main" id="{5924BA33-2F48-3938-C553-F7ABE2871FA8}"/>
              </a:ext>
            </a:extLst>
          </p:cNvPr>
          <p:cNvCxnSpPr>
            <a:cxnSpLocks/>
          </p:cNvCxnSpPr>
          <p:nvPr/>
        </p:nvCxnSpPr>
        <p:spPr>
          <a:xfrm>
            <a:off x="8323457" y="3041752"/>
            <a:ext cx="2623008" cy="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pic>
        <p:nvPicPr>
          <p:cNvPr id="31" name="Graphique 30" descr="Presse-papiers mixte avec un remplissage uni">
            <a:extLst>
              <a:ext uri="{FF2B5EF4-FFF2-40B4-BE49-F238E27FC236}">
                <a16:creationId xmlns:a16="http://schemas.microsoft.com/office/drawing/2014/main" id="{54B3D085-774D-C39A-FFD8-8AC802F0EF68}"/>
              </a:ext>
            </a:extLst>
          </p:cNvPr>
          <p:cNvPicPr>
            <a:picLocks noChangeAspect="1"/>
          </p:cNvPicPr>
          <p:nvPr/>
        </p:nvPicPr>
        <p:blipFill>
          <a:blip r:embed="rId3">
            <a:duotone>
              <a:schemeClr val="accent5">
                <a:shade val="45000"/>
                <a:satMod val="135000"/>
              </a:schemeClr>
              <a:prstClr val="white"/>
            </a:duotone>
            <a:extLst>
              <a:ext uri="{96DAC541-7B7A-43D3-8B79-37D633B846F1}">
                <asvg:svgBlip xmlns:asvg="http://schemas.microsoft.com/office/drawing/2016/SVG/main" r:embed="rId4"/>
              </a:ext>
            </a:extLst>
          </a:blip>
          <a:stretch>
            <a:fillRect/>
          </a:stretch>
        </p:blipFill>
        <p:spPr>
          <a:xfrm>
            <a:off x="5187297" y="5082206"/>
            <a:ext cx="1059131" cy="1059131"/>
          </a:xfrm>
          <a:prstGeom prst="rect">
            <a:avLst/>
          </a:prstGeom>
        </p:spPr>
      </p:pic>
      <p:pic>
        <p:nvPicPr>
          <p:cNvPr id="32" name="Image 31" descr="Une image contenant Graphique, capture d’écran, Police, symbole&#10;&#10;Le contenu généré par l’IA peut être incorrect.">
            <a:extLst>
              <a:ext uri="{FF2B5EF4-FFF2-40B4-BE49-F238E27FC236}">
                <a16:creationId xmlns:a16="http://schemas.microsoft.com/office/drawing/2014/main" id="{F56BABE9-CAAC-16C1-DBF0-1D08EECD9604}"/>
              </a:ext>
            </a:extLst>
          </p:cNvPr>
          <p:cNvPicPr>
            <a:picLocks noChangeAspect="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16200000">
            <a:off x="1499147" y="5158266"/>
            <a:ext cx="932604" cy="932604"/>
          </a:xfrm>
          <a:prstGeom prst="rect">
            <a:avLst/>
          </a:prstGeom>
        </p:spPr>
      </p:pic>
      <p:sp>
        <p:nvSpPr>
          <p:cNvPr id="33" name="ZoneTexte 32">
            <a:extLst>
              <a:ext uri="{FF2B5EF4-FFF2-40B4-BE49-F238E27FC236}">
                <a16:creationId xmlns:a16="http://schemas.microsoft.com/office/drawing/2014/main" id="{909AC9DE-F636-358F-64AF-85735EDF3EA9}"/>
              </a:ext>
            </a:extLst>
          </p:cNvPr>
          <p:cNvSpPr txBox="1"/>
          <p:nvPr/>
        </p:nvSpPr>
        <p:spPr>
          <a:xfrm>
            <a:off x="4051272" y="1618245"/>
            <a:ext cx="3289565" cy="353943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Quelles conditions pour mettre en œuvre la séparation des activités?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dispositions législatives et réglementaires requises à minima pour la séparation comptable.</a:t>
            </a: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règles de séparation comptable des activités.</a:t>
            </a: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procédures de séparation fonctionnelle des activités.</a:t>
            </a: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règles de séparation juridique du GRT, afin que celui-ci soit totalement indépendant.</a:t>
            </a:r>
          </a:p>
        </p:txBody>
      </p:sp>
      <p:sp>
        <p:nvSpPr>
          <p:cNvPr id="34" name="ZoneTexte 33">
            <a:extLst>
              <a:ext uri="{FF2B5EF4-FFF2-40B4-BE49-F238E27FC236}">
                <a16:creationId xmlns:a16="http://schemas.microsoft.com/office/drawing/2014/main" id="{7E86A91E-1211-DEEE-89D9-25C6D240649A}"/>
              </a:ext>
            </a:extLst>
          </p:cNvPr>
          <p:cNvSpPr txBox="1"/>
          <p:nvPr/>
        </p:nvSpPr>
        <p:spPr>
          <a:xfrm>
            <a:off x="262731" y="1626405"/>
            <a:ext cx="3289565" cy="2677656"/>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Pourquoi séparer les activités?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Pour empêcher le favoritisme et la discrimination</a:t>
            </a: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Pour garantir des conditions d’accès au réseau identiques pour tous les opérateurs et tiers</a:t>
            </a: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Pour permettre de fixer des tarifs reflétant les coûts réels par activité.</a:t>
            </a:r>
          </a:p>
        </p:txBody>
      </p:sp>
      <p:sp>
        <p:nvSpPr>
          <p:cNvPr id="35" name="ZoneTexte 34">
            <a:extLst>
              <a:ext uri="{FF2B5EF4-FFF2-40B4-BE49-F238E27FC236}">
                <a16:creationId xmlns:a16="http://schemas.microsoft.com/office/drawing/2014/main" id="{DCB0BE79-CC86-BCC5-CD47-9CEF07721FDB}"/>
              </a:ext>
            </a:extLst>
          </p:cNvPr>
          <p:cNvSpPr txBox="1"/>
          <p:nvPr/>
        </p:nvSpPr>
        <p:spPr>
          <a:xfrm>
            <a:off x="8011882" y="1719165"/>
            <a:ext cx="318599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17 pays de </a:t>
            </a:r>
            <a:r>
              <a:rPr kumimoji="0" lang="fr-FR" sz="16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RagulaE</a:t>
            </a: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sur 22 ont une législation qui reflète la séparation des activités </a:t>
            </a:r>
          </a:p>
        </p:txBody>
      </p:sp>
    </p:spTree>
    <p:extLst>
      <p:ext uri="{BB962C8B-B14F-4D97-AF65-F5344CB8AC3E}">
        <p14:creationId xmlns:p14="http://schemas.microsoft.com/office/powerpoint/2010/main" val="1819840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08334-8C9C-4E69-9266-13D3F0963795}"/>
            </a:ext>
          </a:extLst>
        </p:cNvPr>
        <p:cNvGrpSpPr/>
        <p:nvPr/>
      </p:nvGrpSpPr>
      <p:grpSpPr>
        <a:xfrm>
          <a:off x="0" y="0"/>
          <a:ext cx="0" cy="0"/>
          <a:chOff x="0" y="0"/>
          <a:chExt cx="0" cy="0"/>
        </a:xfrm>
      </p:grpSpPr>
      <p:grpSp>
        <p:nvGrpSpPr>
          <p:cNvPr id="2" name="Groupe 1">
            <a:extLst>
              <a:ext uri="{FF2B5EF4-FFF2-40B4-BE49-F238E27FC236}">
                <a16:creationId xmlns:a16="http://schemas.microsoft.com/office/drawing/2014/main" id="{C3AC662A-AF90-6BC3-3B2A-846216E728C4}"/>
              </a:ext>
            </a:extLst>
          </p:cNvPr>
          <p:cNvGrpSpPr/>
          <p:nvPr/>
        </p:nvGrpSpPr>
        <p:grpSpPr>
          <a:xfrm>
            <a:off x="273048" y="2812256"/>
            <a:ext cx="2916955" cy="1010177"/>
            <a:chOff x="1793905" y="4479256"/>
            <a:chExt cx="6510789" cy="2300316"/>
          </a:xfrm>
        </p:grpSpPr>
        <p:grpSp>
          <p:nvGrpSpPr>
            <p:cNvPr id="19" name="Groupe 18">
              <a:extLst>
                <a:ext uri="{FF2B5EF4-FFF2-40B4-BE49-F238E27FC236}">
                  <a16:creationId xmlns:a16="http://schemas.microsoft.com/office/drawing/2014/main" id="{D9960102-E496-55D0-86C3-F6505A63FBFE}"/>
                </a:ext>
              </a:extLst>
            </p:cNvPr>
            <p:cNvGrpSpPr/>
            <p:nvPr/>
          </p:nvGrpSpPr>
          <p:grpSpPr>
            <a:xfrm rot="16200000">
              <a:off x="4122315" y="2597193"/>
              <a:ext cx="1958505" cy="6406253"/>
              <a:chOff x="-547122" y="3090244"/>
              <a:chExt cx="4300254" cy="3092438"/>
            </a:xfrm>
            <a:effectLst/>
          </p:grpSpPr>
          <p:sp>
            <p:nvSpPr>
              <p:cNvPr id="22" name="Rectangle : coins arrondis 21">
                <a:extLst>
                  <a:ext uri="{FF2B5EF4-FFF2-40B4-BE49-F238E27FC236}">
                    <a16:creationId xmlns:a16="http://schemas.microsoft.com/office/drawing/2014/main" id="{CC3367C8-9EC8-962A-E07C-E8F88764C3CB}"/>
                  </a:ext>
                </a:extLst>
              </p:cNvPr>
              <p:cNvSpPr/>
              <p:nvPr/>
            </p:nvSpPr>
            <p:spPr>
              <a:xfrm>
                <a:off x="181562" y="3090244"/>
                <a:ext cx="3571570" cy="3092438"/>
              </a:xfrm>
              <a:prstGeom prst="roundRect">
                <a:avLst>
                  <a:gd name="adj" fmla="val 11990"/>
                </a:avLst>
              </a:prstGeom>
              <a:noFill/>
              <a:ln w="38100">
                <a:solidFill>
                  <a:srgbClr val="8A0000"/>
                </a:solidFill>
                <a:prstDash val="sysDash"/>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F618A860-1183-AD30-08E4-A6F158593FA4}"/>
                  </a:ext>
                </a:extLst>
              </p:cNvPr>
              <p:cNvSpPr/>
              <p:nvPr/>
            </p:nvSpPr>
            <p:spPr>
              <a:xfrm rot="5400000">
                <a:off x="-881360" y="4509657"/>
                <a:ext cx="2182579" cy="46753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24" name="Connecteur droit 23">
                <a:extLst>
                  <a:ext uri="{FF2B5EF4-FFF2-40B4-BE49-F238E27FC236}">
                    <a16:creationId xmlns:a16="http://schemas.microsoft.com/office/drawing/2014/main" id="{3D76DEBA-ADF7-0D83-0B96-9C46379896C0}"/>
                  </a:ext>
                </a:extLst>
              </p:cNvPr>
              <p:cNvCxnSpPr>
                <a:cxnSpLocks/>
              </p:cNvCxnSpPr>
              <p:nvPr/>
            </p:nvCxnSpPr>
            <p:spPr>
              <a:xfrm rot="5400000" flipV="1">
                <a:off x="-146806" y="5462068"/>
                <a:ext cx="0" cy="800631"/>
              </a:xfrm>
              <a:prstGeom prst="line">
                <a:avLst/>
              </a:prstGeom>
              <a:ln w="38100">
                <a:solidFill>
                  <a:srgbClr val="8A0000"/>
                </a:solidFill>
              </a:ln>
            </p:spPr>
            <p:style>
              <a:lnRef idx="1">
                <a:schemeClr val="accent1"/>
              </a:lnRef>
              <a:fillRef idx="0">
                <a:schemeClr val="accent1"/>
              </a:fillRef>
              <a:effectRef idx="0">
                <a:schemeClr val="accent1"/>
              </a:effectRef>
              <a:fontRef idx="minor">
                <a:schemeClr val="tx1"/>
              </a:fontRef>
            </p:style>
          </p:cxnSp>
        </p:grpSp>
        <p:cxnSp>
          <p:nvCxnSpPr>
            <p:cNvPr id="20" name="Connecteur droit 19">
              <a:extLst>
                <a:ext uri="{FF2B5EF4-FFF2-40B4-BE49-F238E27FC236}">
                  <a16:creationId xmlns:a16="http://schemas.microsoft.com/office/drawing/2014/main" id="{149DFA06-031B-E7BD-4524-D09B4296E513}"/>
                </a:ext>
              </a:extLst>
            </p:cNvPr>
            <p:cNvCxnSpPr>
              <a:cxnSpLocks/>
            </p:cNvCxnSpPr>
            <p:nvPr/>
          </p:nvCxnSpPr>
          <p:spPr>
            <a:xfrm>
              <a:off x="3539428" y="4479256"/>
              <a:ext cx="0" cy="359388"/>
            </a:xfrm>
            <a:prstGeom prst="line">
              <a:avLst/>
            </a:prstGeom>
            <a:ln w="38100">
              <a:solidFill>
                <a:srgbClr val="8A0000"/>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3D700457-80AB-889E-5D5D-A938769F9547}"/>
                </a:ext>
              </a:extLst>
            </p:cNvPr>
            <p:cNvSpPr/>
            <p:nvPr/>
          </p:nvSpPr>
          <p:spPr>
            <a:xfrm flipH="1">
              <a:off x="1793905" y="4623939"/>
              <a:ext cx="1686642" cy="191731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 name="Groupe 2">
            <a:extLst>
              <a:ext uri="{FF2B5EF4-FFF2-40B4-BE49-F238E27FC236}">
                <a16:creationId xmlns:a16="http://schemas.microsoft.com/office/drawing/2014/main" id="{67AB2123-487F-33BD-818F-7EABBDD5EB92}"/>
              </a:ext>
            </a:extLst>
          </p:cNvPr>
          <p:cNvGrpSpPr/>
          <p:nvPr/>
        </p:nvGrpSpPr>
        <p:grpSpPr>
          <a:xfrm>
            <a:off x="174600" y="706725"/>
            <a:ext cx="11774653" cy="369332"/>
            <a:chOff x="141956" y="661963"/>
            <a:chExt cx="12191999" cy="369332"/>
          </a:xfrm>
        </p:grpSpPr>
        <p:sp>
          <p:nvSpPr>
            <p:cNvPr id="4" name="ZoneTexte 3">
              <a:extLst>
                <a:ext uri="{FF2B5EF4-FFF2-40B4-BE49-F238E27FC236}">
                  <a16:creationId xmlns:a16="http://schemas.microsoft.com/office/drawing/2014/main" id="{44694E49-AFC2-6C59-D923-8368AF3481B2}"/>
                </a:ext>
              </a:extLst>
            </p:cNvPr>
            <p:cNvSpPr txBox="1"/>
            <p:nvPr>
              <p:custDataLst>
                <p:tags r:id="rId1"/>
              </p:custDataLst>
            </p:nvPr>
          </p:nvSpPr>
          <p:spPr>
            <a:xfrm>
              <a:off x="141956" y="661963"/>
              <a:ext cx="12191999" cy="36933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 séparation comptable des activités</a:t>
              </a:r>
            </a:p>
          </p:txBody>
        </p:sp>
        <p:cxnSp>
          <p:nvCxnSpPr>
            <p:cNvPr id="5" name="Connecteur droit 4">
              <a:extLst>
                <a:ext uri="{FF2B5EF4-FFF2-40B4-BE49-F238E27FC236}">
                  <a16:creationId xmlns:a16="http://schemas.microsoft.com/office/drawing/2014/main" id="{32B950B8-CE52-360F-CCB5-5E198CD0EFC5}"/>
                </a:ext>
              </a:extLst>
            </p:cNvPr>
            <p:cNvCxnSpPr>
              <a:cxnSpLocks/>
            </p:cNvCxnSpPr>
            <p:nvPr/>
          </p:nvCxnSpPr>
          <p:spPr>
            <a:xfrm>
              <a:off x="233211" y="1013137"/>
              <a:ext cx="11660489" cy="412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6" name="ZoneTexte 5">
            <a:extLst>
              <a:ext uri="{FF2B5EF4-FFF2-40B4-BE49-F238E27FC236}">
                <a16:creationId xmlns:a16="http://schemas.microsoft.com/office/drawing/2014/main" id="{D0BD8BA3-6BCA-545E-596D-D4D30F30B9BB}"/>
              </a:ext>
            </a:extLst>
          </p:cNvPr>
          <p:cNvSpPr txBox="1"/>
          <p:nvPr/>
        </p:nvSpPr>
        <p:spPr>
          <a:xfrm>
            <a:off x="186531" y="1063171"/>
            <a:ext cx="11363212" cy="523220"/>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C’est le point de départ de la séparation des activités, nécessaire à l’ouverture du marché.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Elle se décline en quatre étapes successives.</a:t>
            </a:r>
          </a:p>
        </p:txBody>
      </p:sp>
      <p:sp>
        <p:nvSpPr>
          <p:cNvPr id="7" name="ZoneTexte 6">
            <a:extLst>
              <a:ext uri="{FF2B5EF4-FFF2-40B4-BE49-F238E27FC236}">
                <a16:creationId xmlns:a16="http://schemas.microsoft.com/office/drawing/2014/main" id="{E3045515-FB34-7A81-B416-4794ABCED5DD}"/>
              </a:ext>
            </a:extLst>
          </p:cNvPr>
          <p:cNvSpPr txBox="1"/>
          <p:nvPr/>
        </p:nvSpPr>
        <p:spPr>
          <a:xfrm>
            <a:off x="333487" y="1663476"/>
            <a:ext cx="3002643" cy="1080000"/>
          </a:xfrm>
          <a:prstGeom prst="chevron">
            <a:avLst/>
          </a:prstGeom>
          <a:solidFill>
            <a:schemeClr val="accent5">
              <a:lumMod val="75000"/>
            </a:schemeClr>
          </a:solidFill>
          <a:ln w="38100">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1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ZoneTexte 7">
            <a:extLst>
              <a:ext uri="{FF2B5EF4-FFF2-40B4-BE49-F238E27FC236}">
                <a16:creationId xmlns:a16="http://schemas.microsoft.com/office/drawing/2014/main" id="{1CBE1CA1-C7F6-935A-B7E5-2757B385498D}"/>
              </a:ext>
            </a:extLst>
          </p:cNvPr>
          <p:cNvSpPr txBox="1"/>
          <p:nvPr/>
        </p:nvSpPr>
        <p:spPr>
          <a:xfrm>
            <a:off x="5873712" y="1663476"/>
            <a:ext cx="3002643" cy="1080000"/>
          </a:xfrm>
          <a:prstGeom prst="chevron">
            <a:avLst/>
          </a:prstGeom>
          <a:solidFill>
            <a:schemeClr val="accent1">
              <a:lumMod val="50000"/>
            </a:schemeClr>
          </a:solidFill>
          <a:ln>
            <a:noFill/>
          </a:ln>
        </p:spPr>
        <p:txBody>
          <a:bodyPr wrap="square" rtlCol="0">
            <a:spAutoFit/>
          </a:bodyPr>
          <a:lstStyle/>
          <a:p>
            <a:pPr marL="358775" marR="0" lvl="0" indent="-358775" algn="l" defTabSz="914400" rtl="0" eaLnBrk="1" fontAlgn="auto" latinLnBrk="0" hangingPunct="1">
              <a:lnSpc>
                <a:spcPct val="100000"/>
              </a:lnSpc>
              <a:spcBef>
                <a:spcPts val="0"/>
              </a:spcBef>
              <a:spcAft>
                <a:spcPts val="0"/>
              </a:spcAft>
              <a:buClrTx/>
              <a:buSzTx/>
              <a:buFontTx/>
              <a:buNone/>
              <a:tabLst>
                <a:tab pos="358775" algn="l"/>
              </a:tabLst>
              <a:defRPr/>
            </a:pPr>
            <a:endParaRPr kumimoji="0" lang="fr-FR" sz="11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ZoneTexte 8">
            <a:extLst>
              <a:ext uri="{FF2B5EF4-FFF2-40B4-BE49-F238E27FC236}">
                <a16:creationId xmlns:a16="http://schemas.microsoft.com/office/drawing/2014/main" id="{BF17A484-0577-5C16-65AF-B4F7CCDF3959}"/>
              </a:ext>
            </a:extLst>
          </p:cNvPr>
          <p:cNvSpPr txBox="1"/>
          <p:nvPr/>
        </p:nvSpPr>
        <p:spPr>
          <a:xfrm>
            <a:off x="3019575" y="1663476"/>
            <a:ext cx="3170692" cy="1080000"/>
          </a:xfrm>
          <a:prstGeom prst="chevron">
            <a:avLst/>
          </a:prstGeom>
          <a:solidFill>
            <a:schemeClr val="accent5">
              <a:lumMod val="50000"/>
            </a:schemeClr>
          </a:solidFill>
          <a:ln>
            <a:noFill/>
          </a:ln>
        </p:spPr>
        <p:txBody>
          <a:bodyPr wrap="square" rtlCol="0">
            <a:spAutoFit/>
          </a:bodyPr>
          <a:lstStyle/>
          <a:p>
            <a:pPr marL="358775" marR="0" lvl="0" indent="-358775" algn="l" defTabSz="358775" rtl="0" eaLnBrk="1" fontAlgn="auto" latinLnBrk="0" hangingPunct="1">
              <a:lnSpc>
                <a:spcPct val="100000"/>
              </a:lnSpc>
              <a:spcBef>
                <a:spcPts val="0"/>
              </a:spcBef>
              <a:spcAft>
                <a:spcPts val="0"/>
              </a:spcAft>
              <a:buClrTx/>
              <a:buSzTx/>
              <a:buFontTx/>
              <a:buNone/>
              <a:tabLst/>
              <a:defRPr/>
            </a:pPr>
            <a:endParaRPr kumimoji="0" lang="fr-FR" sz="11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 name="Rectangle 9">
            <a:extLst>
              <a:ext uri="{FF2B5EF4-FFF2-40B4-BE49-F238E27FC236}">
                <a16:creationId xmlns:a16="http://schemas.microsoft.com/office/drawing/2014/main" id="{F9583B4E-944B-9A00-F1C8-A02F2A728141}"/>
              </a:ext>
            </a:extLst>
          </p:cNvPr>
          <p:cNvSpPr/>
          <p:nvPr/>
        </p:nvSpPr>
        <p:spPr>
          <a:xfrm>
            <a:off x="874705" y="1742495"/>
            <a:ext cx="2213770" cy="93042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Etablir des règles de séparation comptable</a:t>
            </a:r>
          </a:p>
        </p:txBody>
      </p:sp>
      <p:sp>
        <p:nvSpPr>
          <p:cNvPr id="11" name="ZoneTexte 10">
            <a:extLst>
              <a:ext uri="{FF2B5EF4-FFF2-40B4-BE49-F238E27FC236}">
                <a16:creationId xmlns:a16="http://schemas.microsoft.com/office/drawing/2014/main" id="{0C7B5B2D-1CA3-9A5C-22B1-ACCC71ED67AF}"/>
              </a:ext>
            </a:extLst>
          </p:cNvPr>
          <p:cNvSpPr txBox="1"/>
          <p:nvPr/>
        </p:nvSpPr>
        <p:spPr>
          <a:xfrm>
            <a:off x="8559800" y="1663476"/>
            <a:ext cx="3002643" cy="1080000"/>
          </a:xfrm>
          <a:prstGeom prst="chevron">
            <a:avLst/>
          </a:prstGeom>
          <a:solidFill>
            <a:srgbClr val="002060"/>
          </a:solidFill>
          <a:ln>
            <a:noFill/>
          </a:ln>
        </p:spPr>
        <p:txBody>
          <a:bodyPr wrap="square" rtlCol="0">
            <a:spAutoFit/>
          </a:bodyPr>
          <a:lstStyle/>
          <a:p>
            <a:pPr marL="358775" marR="0" lvl="0" indent="-358775" algn="l" defTabSz="914400" rtl="0" eaLnBrk="1" fontAlgn="auto" latinLnBrk="0" hangingPunct="1">
              <a:lnSpc>
                <a:spcPct val="100000"/>
              </a:lnSpc>
              <a:spcBef>
                <a:spcPts val="0"/>
              </a:spcBef>
              <a:spcAft>
                <a:spcPts val="0"/>
              </a:spcAft>
              <a:buClrTx/>
              <a:buSzTx/>
              <a:buFontTx/>
              <a:buNone/>
              <a:tabLst>
                <a:tab pos="358775" algn="l"/>
              </a:tabLst>
              <a:defRPr/>
            </a:pPr>
            <a:endParaRPr kumimoji="0" lang="fr-FR" sz="11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 name="Rectangle 11">
            <a:extLst>
              <a:ext uri="{FF2B5EF4-FFF2-40B4-BE49-F238E27FC236}">
                <a16:creationId xmlns:a16="http://schemas.microsoft.com/office/drawing/2014/main" id="{5DBC9BCE-5F88-EA34-FF39-297789E7CA28}"/>
              </a:ext>
            </a:extLst>
          </p:cNvPr>
          <p:cNvSpPr/>
          <p:nvPr/>
        </p:nvSpPr>
        <p:spPr>
          <a:xfrm>
            <a:off x="6418509" y="1627338"/>
            <a:ext cx="1990553" cy="116137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marL="358775" marR="0" lvl="0" indent="-358775" algn="l" defTabSz="914400" rtl="0" eaLnBrk="1" fontAlgn="auto" latinLnBrk="0" hangingPunct="1">
              <a:lnSpc>
                <a:spcPct val="100000"/>
              </a:lnSpc>
              <a:spcBef>
                <a:spcPts val="0"/>
              </a:spcBef>
              <a:spcAft>
                <a:spcPts val="0"/>
              </a:spcAft>
              <a:buClrTx/>
              <a:buSzTx/>
              <a:buFontTx/>
              <a:buNone/>
              <a:tabLst>
                <a:tab pos="358775" algn="l"/>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Dresser un inventaire </a:t>
            </a:r>
          </a:p>
          <a:p>
            <a:pPr marL="358775" marR="0" lvl="0" indent="-358775" algn="l" defTabSz="914400" rtl="0" eaLnBrk="1" fontAlgn="auto" latinLnBrk="0" hangingPunct="1">
              <a:lnSpc>
                <a:spcPct val="100000"/>
              </a:lnSpc>
              <a:spcBef>
                <a:spcPts val="0"/>
              </a:spcBef>
              <a:spcAft>
                <a:spcPts val="0"/>
              </a:spcAft>
              <a:buClrTx/>
              <a:buSzTx/>
              <a:buFontTx/>
              <a:buNone/>
              <a:tabLst>
                <a:tab pos="358775" algn="l"/>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des immobilisations </a:t>
            </a:r>
          </a:p>
          <a:p>
            <a:pPr marL="358775" marR="0" lvl="0" indent="-358775" algn="l" defTabSz="914400" rtl="0" eaLnBrk="1" fontAlgn="auto" latinLnBrk="0" hangingPunct="1">
              <a:lnSpc>
                <a:spcPct val="100000"/>
              </a:lnSpc>
              <a:spcBef>
                <a:spcPts val="0"/>
              </a:spcBef>
              <a:spcAft>
                <a:spcPts val="0"/>
              </a:spcAft>
              <a:buClrTx/>
              <a:buSzTx/>
              <a:buFontTx/>
              <a:buNone/>
              <a:tabLst>
                <a:tab pos="358775" algn="l"/>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et stocks, transférer et</a:t>
            </a:r>
          </a:p>
          <a:p>
            <a:pPr marL="358775" marR="0" lvl="0" indent="-358775" algn="l" defTabSz="914400" rtl="0" eaLnBrk="1" fontAlgn="auto" latinLnBrk="0" hangingPunct="1">
              <a:lnSpc>
                <a:spcPct val="100000"/>
              </a:lnSpc>
              <a:spcBef>
                <a:spcPts val="0"/>
              </a:spcBef>
              <a:spcAft>
                <a:spcPts val="0"/>
              </a:spcAft>
              <a:buClrTx/>
              <a:buSzTx/>
              <a:buFontTx/>
              <a:buNone/>
              <a:tabLst>
                <a:tab pos="358775" algn="l"/>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affecter les actifs par </a:t>
            </a:r>
          </a:p>
          <a:p>
            <a:pPr marL="358775" marR="0" lvl="0" indent="-358775" algn="l" defTabSz="914400" rtl="0" eaLnBrk="1" fontAlgn="auto" latinLnBrk="0" hangingPunct="1">
              <a:lnSpc>
                <a:spcPct val="100000"/>
              </a:lnSpc>
              <a:spcBef>
                <a:spcPts val="0"/>
              </a:spcBef>
              <a:spcAft>
                <a:spcPts val="0"/>
              </a:spcAft>
              <a:buClrTx/>
              <a:buSzTx/>
              <a:buFontTx/>
              <a:buNone/>
              <a:tabLst>
                <a:tab pos="358775" algn="l"/>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activité</a:t>
            </a:r>
          </a:p>
        </p:txBody>
      </p:sp>
      <p:sp>
        <p:nvSpPr>
          <p:cNvPr id="13" name="Rectangle 12">
            <a:extLst>
              <a:ext uri="{FF2B5EF4-FFF2-40B4-BE49-F238E27FC236}">
                <a16:creationId xmlns:a16="http://schemas.microsoft.com/office/drawing/2014/main" id="{3CF707E3-3CC9-7412-5F22-1D3E33A224F8}"/>
              </a:ext>
            </a:extLst>
          </p:cNvPr>
          <p:cNvSpPr/>
          <p:nvPr/>
        </p:nvSpPr>
        <p:spPr>
          <a:xfrm>
            <a:off x="3516019" y="1687944"/>
            <a:ext cx="2232840" cy="100783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358775" marR="0" lvl="0" indent="-358775" algn="l" defTabSz="358775"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Définir les périmètres </a:t>
            </a:r>
          </a:p>
          <a:p>
            <a:pPr marL="358775" marR="0" lvl="0" indent="-358775" algn="l" defTabSz="358775"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comptables, physiques et </a:t>
            </a:r>
          </a:p>
          <a:p>
            <a:pPr marL="358775" marR="0" lvl="0" indent="-358775" algn="l" defTabSz="358775"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géographiques par activité</a:t>
            </a:r>
          </a:p>
        </p:txBody>
      </p:sp>
      <p:sp>
        <p:nvSpPr>
          <p:cNvPr id="14" name="Rectangle 13">
            <a:extLst>
              <a:ext uri="{FF2B5EF4-FFF2-40B4-BE49-F238E27FC236}">
                <a16:creationId xmlns:a16="http://schemas.microsoft.com/office/drawing/2014/main" id="{57534CE7-C230-F54A-2552-E96E54D091C0}"/>
              </a:ext>
            </a:extLst>
          </p:cNvPr>
          <p:cNvSpPr/>
          <p:nvPr/>
        </p:nvSpPr>
        <p:spPr>
          <a:xfrm>
            <a:off x="9075843" y="1723312"/>
            <a:ext cx="1956778" cy="94682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marL="358775" marR="0" lvl="0" indent="-358775" algn="l" defTabSz="446088"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Etablir des relations </a:t>
            </a:r>
          </a:p>
          <a:p>
            <a:pPr marL="358775" marR="0" lvl="0" indent="-358775" algn="l" defTabSz="446088"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financières entre </a:t>
            </a:r>
          </a:p>
          <a:p>
            <a:pPr marL="358775" marR="0" lvl="0" indent="-358775" algn="l" defTabSz="446088"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activités dissociées</a:t>
            </a:r>
          </a:p>
        </p:txBody>
      </p:sp>
      <p:sp>
        <p:nvSpPr>
          <p:cNvPr id="16" name="Rectangle 15">
            <a:extLst>
              <a:ext uri="{FF2B5EF4-FFF2-40B4-BE49-F238E27FC236}">
                <a16:creationId xmlns:a16="http://schemas.microsoft.com/office/drawing/2014/main" id="{CA28ED9F-DC6B-C4B8-77E2-E87E3CC1D275}"/>
              </a:ext>
            </a:extLst>
          </p:cNvPr>
          <p:cNvSpPr/>
          <p:nvPr/>
        </p:nvSpPr>
        <p:spPr>
          <a:xfrm>
            <a:off x="1481731" y="4310308"/>
            <a:ext cx="3798576" cy="222115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ZoneTexte 16">
            <a:extLst>
              <a:ext uri="{FF2B5EF4-FFF2-40B4-BE49-F238E27FC236}">
                <a16:creationId xmlns:a16="http://schemas.microsoft.com/office/drawing/2014/main" id="{D31ADB35-76FD-ED5E-87EB-5592B249D1D6}"/>
              </a:ext>
            </a:extLst>
          </p:cNvPr>
          <p:cNvSpPr txBox="1"/>
          <p:nvPr/>
        </p:nvSpPr>
        <p:spPr>
          <a:xfrm>
            <a:off x="239399" y="3936664"/>
            <a:ext cx="5950861" cy="2677656"/>
          </a:xfrm>
          <a:prstGeom prst="rect">
            <a:avLst/>
          </a:prstGeom>
          <a:noFill/>
          <a:ln w="28575">
            <a:noFill/>
            <a:prstDash val="dash"/>
          </a:ln>
        </p:spPr>
        <p:txBody>
          <a:bodyPr wrap="square" rtlCol="0">
            <a:spAutoFit/>
          </a:bodyPr>
          <a:lstStyle/>
          <a:p>
            <a:pPr marL="228600" marR="0" lvl="0" indent="-228600" algn="just" defTabSz="914400" rtl="0" eaLnBrk="1" fontAlgn="auto" latinLnBrk="0" hangingPunct="1">
              <a:lnSpc>
                <a:spcPct val="100000"/>
              </a:lnSpc>
              <a:spcBef>
                <a:spcPts val="0"/>
              </a:spcBef>
              <a:spcAft>
                <a:spcPts val="0"/>
              </a:spcAft>
              <a:buClr>
                <a:srgbClr val="8A0000"/>
              </a:buClr>
              <a:buSzPct val="106000"/>
              <a:buFont typeface="+mj-lt"/>
              <a:buAutoNum type="arabicPeriod"/>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Définition des périmètres comptables des activités</a:t>
            </a:r>
          </a:p>
          <a:p>
            <a:pPr marL="228600" marR="0" lvl="0" indent="-228600" algn="just" defTabSz="914400" rtl="0" eaLnBrk="1" fontAlgn="auto" latinLnBrk="0" hangingPunct="1">
              <a:lnSpc>
                <a:spcPct val="100000"/>
              </a:lnSpc>
              <a:spcBef>
                <a:spcPts val="0"/>
              </a:spcBef>
              <a:spcAft>
                <a:spcPts val="0"/>
              </a:spcAft>
              <a:buClr>
                <a:srgbClr val="8A0000"/>
              </a:buClr>
              <a:buSzPct val="106000"/>
              <a:buFont typeface="+mj-lt"/>
              <a:buAutoNum type="arabicPeriod"/>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Imputation des postes d’actif et de passif, de charges et de produits et ventilation des éléments non-directement imputables</a:t>
            </a:r>
          </a:p>
          <a:p>
            <a:pPr marL="228600" marR="0" lvl="0" indent="-228600" algn="just" defTabSz="914400" rtl="0" eaLnBrk="1" fontAlgn="auto" latinLnBrk="0" hangingPunct="1">
              <a:lnSpc>
                <a:spcPct val="100000"/>
              </a:lnSpc>
              <a:spcBef>
                <a:spcPts val="0"/>
              </a:spcBef>
              <a:spcAft>
                <a:spcPts val="0"/>
              </a:spcAft>
              <a:buClr>
                <a:srgbClr val="8A0000"/>
              </a:buClr>
              <a:buSzPct val="106000"/>
              <a:buFont typeface="+mj-lt"/>
              <a:buAutoNum type="arabicPeriod"/>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Obligation d’inventaire physique des immobilisations et des stocks et de réconciliations avec les données comptables à la même date</a:t>
            </a:r>
          </a:p>
          <a:p>
            <a:pPr marL="228600" marR="0" lvl="0" indent="-228600" algn="just" defTabSz="914400" rtl="0" eaLnBrk="1" fontAlgn="auto" latinLnBrk="0" hangingPunct="1">
              <a:lnSpc>
                <a:spcPct val="100000"/>
              </a:lnSpc>
              <a:spcBef>
                <a:spcPts val="0"/>
              </a:spcBef>
              <a:spcAft>
                <a:spcPts val="0"/>
              </a:spcAft>
              <a:buClr>
                <a:srgbClr val="8A0000"/>
              </a:buClr>
              <a:buSzPct val="106000"/>
              <a:buFont typeface="+mj-lt"/>
              <a:buAutoNum type="arabicPeriod"/>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Cessions et imputations internes entre activités séparées</a:t>
            </a:r>
          </a:p>
          <a:p>
            <a:pPr marL="228600" marR="0" lvl="0" indent="-228600" algn="just" defTabSz="914400" rtl="0" eaLnBrk="1" fontAlgn="auto" latinLnBrk="0" hangingPunct="1">
              <a:lnSpc>
                <a:spcPct val="100000"/>
              </a:lnSpc>
              <a:spcBef>
                <a:spcPts val="0"/>
              </a:spcBef>
              <a:spcAft>
                <a:spcPts val="0"/>
              </a:spcAft>
              <a:buClr>
                <a:srgbClr val="8A0000"/>
              </a:buClr>
              <a:buSzPct val="106000"/>
              <a:buFont typeface="+mj-lt"/>
              <a:buAutoNum type="arabicPeriod"/>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Etablissement d’un bilan d’ouverture pour chaque activité</a:t>
            </a:r>
          </a:p>
          <a:p>
            <a:pPr marL="228600" marR="0" lvl="0" indent="-228600" algn="just" defTabSz="914400" rtl="0" eaLnBrk="1" fontAlgn="auto" latinLnBrk="0" hangingPunct="1">
              <a:lnSpc>
                <a:spcPct val="100000"/>
              </a:lnSpc>
              <a:spcBef>
                <a:spcPts val="0"/>
              </a:spcBef>
              <a:spcAft>
                <a:spcPts val="0"/>
              </a:spcAft>
              <a:buClr>
                <a:srgbClr val="8A0000"/>
              </a:buClr>
              <a:buSzPct val="106000"/>
              <a:buFont typeface="+mj-lt"/>
              <a:buAutoNum type="arabicPeriod"/>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Elaboration de bilan, de compte de résultats annuels et annexes pour chaque segment d’activité</a:t>
            </a:r>
          </a:p>
          <a:p>
            <a:pPr marL="228600" marR="0" lvl="0" indent="-228600" algn="just" defTabSz="914400" rtl="0" eaLnBrk="1" fontAlgn="auto" latinLnBrk="0" hangingPunct="1">
              <a:lnSpc>
                <a:spcPct val="100000"/>
              </a:lnSpc>
              <a:spcBef>
                <a:spcPts val="0"/>
              </a:spcBef>
              <a:spcAft>
                <a:spcPts val="0"/>
              </a:spcAft>
              <a:buClr>
                <a:srgbClr val="8A0000"/>
              </a:buClr>
              <a:buSzPct val="106000"/>
              <a:buFont typeface="+mj-lt"/>
              <a:buAutoNum type="arabicPeriod"/>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Relations financières entre activités et entités dissociées matérialisées par des protocoles</a:t>
            </a:r>
          </a:p>
          <a:p>
            <a:pPr marL="228600" marR="0" lvl="0" indent="-228600" algn="just" defTabSz="914400" rtl="0" eaLnBrk="1" fontAlgn="auto" latinLnBrk="0" hangingPunct="1">
              <a:lnSpc>
                <a:spcPct val="100000"/>
              </a:lnSpc>
              <a:spcBef>
                <a:spcPts val="0"/>
              </a:spcBef>
              <a:spcAft>
                <a:spcPts val="0"/>
              </a:spcAft>
              <a:buClr>
                <a:srgbClr val="8A0000"/>
              </a:buClr>
              <a:buSzPct val="106000"/>
              <a:buFont typeface="+mj-lt"/>
              <a:buAutoNum type="arabicPeriod"/>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Organisation comptable</a:t>
            </a:r>
          </a:p>
        </p:txBody>
      </p:sp>
      <p:sp>
        <p:nvSpPr>
          <p:cNvPr id="18" name="Flèche : chevron 17">
            <a:extLst>
              <a:ext uri="{FF2B5EF4-FFF2-40B4-BE49-F238E27FC236}">
                <a16:creationId xmlns:a16="http://schemas.microsoft.com/office/drawing/2014/main" id="{B517E4EB-EAAD-10CD-BAD5-9C848012241E}"/>
              </a:ext>
            </a:extLst>
          </p:cNvPr>
          <p:cNvSpPr>
            <a:spLocks noChangeAspect="1"/>
          </p:cNvSpPr>
          <p:nvPr/>
        </p:nvSpPr>
        <p:spPr>
          <a:xfrm>
            <a:off x="6563073" y="4547211"/>
            <a:ext cx="704170" cy="1161379"/>
          </a:xfrm>
          <a:prstGeom prst="chevron">
            <a:avLst>
              <a:gd name="adj" fmla="val 42336"/>
            </a:avLst>
          </a:prstGeom>
          <a:solidFill>
            <a:srgbClr val="8A0000"/>
          </a:solidFill>
          <a:ln w="381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5" name="ZoneTexte 14">
            <a:extLst>
              <a:ext uri="{FF2B5EF4-FFF2-40B4-BE49-F238E27FC236}">
                <a16:creationId xmlns:a16="http://schemas.microsoft.com/office/drawing/2014/main" id="{E8CD9E79-923E-FF59-DAC9-F263A3FF755F}"/>
              </a:ext>
            </a:extLst>
          </p:cNvPr>
          <p:cNvSpPr txBox="1"/>
          <p:nvPr/>
        </p:nvSpPr>
        <p:spPr>
          <a:xfrm>
            <a:off x="642257" y="3083433"/>
            <a:ext cx="2525522" cy="461665"/>
          </a:xfrm>
          <a:prstGeom prst="rect">
            <a:avLst/>
          </a:prstGeom>
          <a:noFill/>
          <a:ln>
            <a:no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Guide régional de séparation comptable élaboré par l’ARREC :</a:t>
            </a:r>
          </a:p>
        </p:txBody>
      </p:sp>
      <p:sp>
        <p:nvSpPr>
          <p:cNvPr id="26" name="ZoneTexte 25">
            <a:extLst>
              <a:ext uri="{FF2B5EF4-FFF2-40B4-BE49-F238E27FC236}">
                <a16:creationId xmlns:a16="http://schemas.microsoft.com/office/drawing/2014/main" id="{2E106F23-6424-DF1B-7222-577D5BE69EF7}"/>
              </a:ext>
            </a:extLst>
          </p:cNvPr>
          <p:cNvSpPr txBox="1"/>
          <p:nvPr/>
        </p:nvSpPr>
        <p:spPr>
          <a:xfrm>
            <a:off x="7359008" y="3208767"/>
            <a:ext cx="4190735"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11 pays de </a:t>
            </a:r>
            <a:r>
              <a:rPr kumimoji="0" lang="fr-FR" sz="16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RegulaE.Fr</a:t>
            </a: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sur 22 ont une réglementation disposant de l’obligation de séparation comptable des activités </a:t>
            </a:r>
          </a:p>
        </p:txBody>
      </p:sp>
      <p:grpSp>
        <p:nvGrpSpPr>
          <p:cNvPr id="32" name="Groupe 31">
            <a:extLst>
              <a:ext uri="{FF2B5EF4-FFF2-40B4-BE49-F238E27FC236}">
                <a16:creationId xmlns:a16="http://schemas.microsoft.com/office/drawing/2014/main" id="{BCCB5178-DF5F-3F12-9FDC-C6886C9D44B6}"/>
              </a:ext>
            </a:extLst>
          </p:cNvPr>
          <p:cNvGrpSpPr/>
          <p:nvPr/>
        </p:nvGrpSpPr>
        <p:grpSpPr>
          <a:xfrm>
            <a:off x="7695066" y="4070975"/>
            <a:ext cx="3518617" cy="2113850"/>
            <a:chOff x="690230" y="4032040"/>
            <a:chExt cx="2171047" cy="1304282"/>
          </a:xfrm>
        </p:grpSpPr>
        <p:sp>
          <p:nvSpPr>
            <p:cNvPr id="33" name="Rectangle 32">
              <a:extLst>
                <a:ext uri="{FF2B5EF4-FFF2-40B4-BE49-F238E27FC236}">
                  <a16:creationId xmlns:a16="http://schemas.microsoft.com/office/drawing/2014/main" id="{FF63DD88-60C1-C487-6DD7-0561D6FAA336}"/>
                </a:ext>
              </a:extLst>
            </p:cNvPr>
            <p:cNvSpPr/>
            <p:nvPr/>
          </p:nvSpPr>
          <p:spPr>
            <a:xfrm>
              <a:off x="1088373" y="4115991"/>
              <a:ext cx="1433914" cy="1220331"/>
            </a:xfrm>
            <a:prstGeom prst="rect">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0" b="1" i="0" u="none" strike="noStrike" kern="1200" cap="none" spc="0" normalizeH="0" baseline="0" noProof="0" dirty="0">
                  <a:ln>
                    <a:noFill/>
                  </a:ln>
                  <a:solidFill>
                    <a:srgbClr val="4472C4">
                      <a:lumMod val="40000"/>
                      <a:lumOff val="60000"/>
                    </a:srgbClr>
                  </a:solidFill>
                  <a:effectLst/>
                  <a:uLnTx/>
                  <a:uFillTx/>
                  <a:latin typeface="Arial" panose="020B0604020202020204" pitchFamily="34" charset="0"/>
                  <a:ea typeface="+mn-ea"/>
                  <a:cs typeface="Arial" panose="020B0604020202020204" pitchFamily="34" charset="0"/>
                </a:rPr>
                <a:t>%</a:t>
              </a:r>
            </a:p>
          </p:txBody>
        </p:sp>
        <p:sp>
          <p:nvSpPr>
            <p:cNvPr id="34" name="Rectangle 33">
              <a:extLst>
                <a:ext uri="{FF2B5EF4-FFF2-40B4-BE49-F238E27FC236}">
                  <a16:creationId xmlns:a16="http://schemas.microsoft.com/office/drawing/2014/main" id="{130E0C60-D762-E62F-6776-3D9BC6540637}"/>
                </a:ext>
              </a:extLst>
            </p:cNvPr>
            <p:cNvSpPr/>
            <p:nvPr/>
          </p:nvSpPr>
          <p:spPr>
            <a:xfrm>
              <a:off x="690230" y="4032040"/>
              <a:ext cx="2171047" cy="868067"/>
            </a:xfrm>
            <a:prstGeom prst="rect">
              <a:avLst/>
            </a:prstGeom>
            <a:no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50</a:t>
              </a:r>
              <a:r>
                <a:rPr kumimoji="0" lang="fr-FR" sz="20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a:t>
              </a:r>
            </a:p>
          </p:txBody>
        </p:sp>
      </p:grpSp>
    </p:spTree>
    <p:extLst>
      <p:ext uri="{BB962C8B-B14F-4D97-AF65-F5344CB8AC3E}">
        <p14:creationId xmlns:p14="http://schemas.microsoft.com/office/powerpoint/2010/main" val="4200975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39E55-0825-5C7C-6A37-0E79B78FE06A}"/>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9CD2E99C-CE4B-E49A-CDC8-F8C5D86CE6FC}"/>
              </a:ext>
            </a:extLst>
          </p:cNvPr>
          <p:cNvSpPr txBox="1"/>
          <p:nvPr>
            <p:custDataLst>
              <p:tags r:id="rId1"/>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8" name="Espace réservé du numéro de diapositive 9">
            <a:extLst>
              <a:ext uri="{FF2B5EF4-FFF2-40B4-BE49-F238E27FC236}">
                <a16:creationId xmlns:a16="http://schemas.microsoft.com/office/drawing/2014/main" id="{05C6FE30-513C-0139-C933-174C4238B470}"/>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
        <p:nvSpPr>
          <p:cNvPr id="3" name="Rectangle 5">
            <a:extLst>
              <a:ext uri="{FF2B5EF4-FFF2-40B4-BE49-F238E27FC236}">
                <a16:creationId xmlns:a16="http://schemas.microsoft.com/office/drawing/2014/main" id="{537B18EE-75B9-2D3F-038A-9DD7FF52432F}"/>
              </a:ext>
            </a:extLst>
          </p:cNvPr>
          <p:cNvSpPr txBox="1"/>
          <p:nvPr>
            <p:custDataLst>
              <p:tags r:id="rId2"/>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5" name="Rectangle 4">
            <a:extLst>
              <a:ext uri="{FF2B5EF4-FFF2-40B4-BE49-F238E27FC236}">
                <a16:creationId xmlns:a16="http://schemas.microsoft.com/office/drawing/2014/main" id="{66A19939-5E57-80EC-9231-71E0F2118DB8}"/>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6" name="Rectangle 6">
            <a:extLst>
              <a:ext uri="{FF2B5EF4-FFF2-40B4-BE49-F238E27FC236}">
                <a16:creationId xmlns:a16="http://schemas.microsoft.com/office/drawing/2014/main" id="{D8594079-A90F-7555-FB9C-D6081D595BE6}"/>
              </a:ext>
            </a:extLst>
          </p:cNvPr>
          <p:cNvSpPr txBox="1"/>
          <p:nvPr>
            <p:custDataLst>
              <p:tags r:id="rId3"/>
            </p:custDataLst>
          </p:nvPr>
        </p:nvSpPr>
        <p:spPr bwMode="auto">
          <a:xfrm>
            <a:off x="1474649" y="1751705"/>
            <a:ext cx="7469340" cy="2341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1. L’ouverture du marché et le cadre institutionnel de mise en œuvre </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2. Le cahier des charges et les indicateurs de performance  </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3. Les règles de séparation des activités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4. Le contrat d’Achat </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5. La procédure de raccordement</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endParaRPr kumimoji="0" lang="fr-FR" sz="1600" b="0" i="0" u="none" strike="noStrike" kern="1200" cap="none" spc="0" normalizeH="0" baseline="0" noProof="0" dirty="0">
              <a:ln>
                <a:noFill/>
              </a:ln>
              <a:solidFill>
                <a:prstClr val="black"/>
              </a:solidFill>
              <a:effectLst/>
              <a:uLnTx/>
              <a:uFillTx/>
              <a:latin typeface="Arial"/>
              <a:ea typeface="+mn-ea"/>
              <a:cs typeface="+mn-cs"/>
            </a:endParaRP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endParaRPr kumimoji="0" lang="fr-FR" sz="1600"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Rectangle 6">
            <a:extLst>
              <a:ext uri="{FF2B5EF4-FFF2-40B4-BE49-F238E27FC236}">
                <a16:creationId xmlns:a16="http://schemas.microsoft.com/office/drawing/2014/main" id="{1195FD34-31EB-FB0F-66E1-4F3C0DBA68FE}"/>
              </a:ext>
            </a:extLst>
          </p:cNvPr>
          <p:cNvSpPr>
            <a:spLocks noChangeArrowheads="1"/>
          </p:cNvSpPr>
          <p:nvPr/>
        </p:nvSpPr>
        <p:spPr bwMode="auto">
          <a:xfrm>
            <a:off x="1145279" y="3042331"/>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81492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1C9201-C7F3-C96B-1539-C41FD9152E8D}"/>
            </a:ext>
          </a:extLst>
        </p:cNvPr>
        <p:cNvGrpSpPr/>
        <p:nvPr/>
      </p:nvGrpSpPr>
      <p:grpSpPr>
        <a:xfrm>
          <a:off x="0" y="0"/>
          <a:ext cx="0" cy="0"/>
          <a:chOff x="0" y="0"/>
          <a:chExt cx="0" cy="0"/>
        </a:xfrm>
      </p:grpSpPr>
      <p:grpSp>
        <p:nvGrpSpPr>
          <p:cNvPr id="2" name="Groupe 1">
            <a:extLst>
              <a:ext uri="{FF2B5EF4-FFF2-40B4-BE49-F238E27FC236}">
                <a16:creationId xmlns:a16="http://schemas.microsoft.com/office/drawing/2014/main" id="{51A8B545-333C-3F88-2039-35A6B88C59C7}"/>
              </a:ext>
            </a:extLst>
          </p:cNvPr>
          <p:cNvGrpSpPr/>
          <p:nvPr/>
        </p:nvGrpSpPr>
        <p:grpSpPr>
          <a:xfrm>
            <a:off x="174600" y="706725"/>
            <a:ext cx="11774653" cy="369332"/>
            <a:chOff x="141956" y="661963"/>
            <a:chExt cx="12191999" cy="369332"/>
          </a:xfrm>
        </p:grpSpPr>
        <p:sp>
          <p:nvSpPr>
            <p:cNvPr id="3" name="ZoneTexte 2">
              <a:extLst>
                <a:ext uri="{FF2B5EF4-FFF2-40B4-BE49-F238E27FC236}">
                  <a16:creationId xmlns:a16="http://schemas.microsoft.com/office/drawing/2014/main" id="{37580C0B-4DFB-56BB-038D-779503FFD428}"/>
                </a:ext>
              </a:extLst>
            </p:cNvPr>
            <p:cNvSpPr txBox="1"/>
            <p:nvPr>
              <p:custDataLst>
                <p:tags r:id="rId1"/>
              </p:custDataLst>
            </p:nvPr>
          </p:nvSpPr>
          <p:spPr>
            <a:xfrm>
              <a:off x="141956" y="661963"/>
              <a:ext cx="12191999" cy="36933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 CAE</a:t>
              </a:r>
            </a:p>
          </p:txBody>
        </p:sp>
        <p:cxnSp>
          <p:nvCxnSpPr>
            <p:cNvPr id="4" name="Connecteur droit 3">
              <a:extLst>
                <a:ext uri="{FF2B5EF4-FFF2-40B4-BE49-F238E27FC236}">
                  <a16:creationId xmlns:a16="http://schemas.microsoft.com/office/drawing/2014/main" id="{51FFF603-805A-CC17-8A39-E5DDB8C309B6}"/>
                </a:ext>
              </a:extLst>
            </p:cNvPr>
            <p:cNvCxnSpPr>
              <a:cxnSpLocks/>
            </p:cNvCxnSpPr>
            <p:nvPr/>
          </p:nvCxnSpPr>
          <p:spPr>
            <a:xfrm>
              <a:off x="233211" y="1013137"/>
              <a:ext cx="11660489" cy="412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5" name="Rectangle 4">
            <a:extLst>
              <a:ext uri="{FF2B5EF4-FFF2-40B4-BE49-F238E27FC236}">
                <a16:creationId xmlns:a16="http://schemas.microsoft.com/office/drawing/2014/main" id="{D6B4E34F-9D38-648B-2781-117C2C0F68F0}"/>
              </a:ext>
            </a:extLst>
          </p:cNvPr>
          <p:cNvSpPr/>
          <p:nvPr/>
        </p:nvSpPr>
        <p:spPr>
          <a:xfrm flipH="1">
            <a:off x="5196324" y="3333064"/>
            <a:ext cx="5112000" cy="6003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ZoneTexte 7">
            <a:extLst>
              <a:ext uri="{FF2B5EF4-FFF2-40B4-BE49-F238E27FC236}">
                <a16:creationId xmlns:a16="http://schemas.microsoft.com/office/drawing/2014/main" id="{A448BFF0-C49E-D339-EA01-C0F46C61F00F}"/>
              </a:ext>
            </a:extLst>
          </p:cNvPr>
          <p:cNvSpPr txBox="1"/>
          <p:nvPr/>
        </p:nvSpPr>
        <p:spPr>
          <a:xfrm>
            <a:off x="262730" y="1425188"/>
            <a:ext cx="1126132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 CAE est un contrat direct (sans intermédiaire) entre un client éligible ou l’acheteur unique et un PIE (ou un stockeur). Il fournit au vendeur la principale source de revenus qui lui permettra de financer tout ou partie de son investissement</a:t>
            </a:r>
          </a:p>
        </p:txBody>
      </p:sp>
      <p:sp>
        <p:nvSpPr>
          <p:cNvPr id="9" name="ZoneTexte 8">
            <a:extLst>
              <a:ext uri="{FF2B5EF4-FFF2-40B4-BE49-F238E27FC236}">
                <a16:creationId xmlns:a16="http://schemas.microsoft.com/office/drawing/2014/main" id="{C0F26F33-7CD0-5B62-1B64-0DE7B4EC2995}"/>
              </a:ext>
            </a:extLst>
          </p:cNvPr>
          <p:cNvSpPr txBox="1"/>
          <p:nvPr/>
        </p:nvSpPr>
        <p:spPr>
          <a:xfrm>
            <a:off x="3206837" y="3146504"/>
            <a:ext cx="8317224" cy="2893100"/>
          </a:xfrm>
          <a:prstGeom prst="rect">
            <a:avLst/>
          </a:prstGeom>
          <a:noFill/>
        </p:spPr>
        <p:txBody>
          <a:bodyPr wrap="square">
            <a:spAutoFit/>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L’État</a:t>
            </a:r>
            <a:r>
              <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à travers le ministère en charge de l’énergie, mais aussi les autres ministères, agences et institutions financières concernées.</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L’autorité de régulation </a:t>
            </a:r>
            <a:r>
              <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qui, outre le contrôle qu’il exerce sur le respect des normes peut conseiller, viser, contrôler ou valider le CAE préalablement à sa signature, selon le cadre juridique en vigueur.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Les GRT ou GRD</a:t>
            </a:r>
            <a:r>
              <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qui transportent et livrent l’énergie produite à l’acheteur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Les prêteurs</a:t>
            </a:r>
            <a:r>
              <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s’ils considèrent que le CAE n’est pas acceptable, il peut être nécessaire de le renégocier avant que les prêteurs consentent à mettre des fonds à disposition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Le constructeur de la centrale</a:t>
            </a:r>
            <a:r>
              <a:rPr kumimoji="0" lang="fr-FR" sz="1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qui est tenu de respecter les spécifications contenues dans le CAE, qui sont alignées avec les obligations du cahier des charges.</a:t>
            </a:r>
          </a:p>
        </p:txBody>
      </p:sp>
      <p:sp>
        <p:nvSpPr>
          <p:cNvPr id="10" name="ZoneTexte 9">
            <a:extLst>
              <a:ext uri="{FF2B5EF4-FFF2-40B4-BE49-F238E27FC236}">
                <a16:creationId xmlns:a16="http://schemas.microsoft.com/office/drawing/2014/main" id="{A259282A-BF0B-4A71-4622-CB6960C99C35}"/>
              </a:ext>
            </a:extLst>
          </p:cNvPr>
          <p:cNvSpPr txBox="1"/>
          <p:nvPr/>
        </p:nvSpPr>
        <p:spPr>
          <a:xfrm>
            <a:off x="202221" y="3146504"/>
            <a:ext cx="2638571" cy="1569660"/>
          </a:xfrm>
          <a:prstGeom prst="rect">
            <a:avLst/>
          </a:prstGeom>
          <a:noFill/>
        </p:spPr>
        <p:txBody>
          <a:bodyPr wrap="square">
            <a:spAutoFit/>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Producteur d'électricité ou stockeur (vendeur)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Acheteur unique d'électricité ou client éligible (Acheteur)</a:t>
            </a:r>
            <a:endParaRPr kumimoji="0" lang="fr-FR" sz="12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6" name="ZoneTexte 5">
            <a:extLst>
              <a:ext uri="{FF2B5EF4-FFF2-40B4-BE49-F238E27FC236}">
                <a16:creationId xmlns:a16="http://schemas.microsoft.com/office/drawing/2014/main" id="{8BCFC281-08B8-CE35-A87B-0DC978877F0B}"/>
              </a:ext>
            </a:extLst>
          </p:cNvPr>
          <p:cNvSpPr txBox="1"/>
          <p:nvPr/>
        </p:nvSpPr>
        <p:spPr>
          <a:xfrm>
            <a:off x="279137" y="2721542"/>
            <a:ext cx="2566606" cy="338554"/>
          </a:xfrm>
          <a:prstGeom prst="rect">
            <a:avLst/>
          </a:prstGeom>
          <a:solidFill>
            <a:srgbClr val="002060"/>
          </a:solidFill>
          <a:ln w="38100">
            <a:solidFill>
              <a:srgbClr val="002060"/>
            </a:solid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Acteurs primaires</a:t>
            </a:r>
          </a:p>
        </p:txBody>
      </p:sp>
      <p:sp>
        <p:nvSpPr>
          <p:cNvPr id="7" name="ZoneTexte 6">
            <a:extLst>
              <a:ext uri="{FF2B5EF4-FFF2-40B4-BE49-F238E27FC236}">
                <a16:creationId xmlns:a16="http://schemas.microsoft.com/office/drawing/2014/main" id="{26318D34-0BC0-1FFA-8280-B84C198208EF}"/>
              </a:ext>
            </a:extLst>
          </p:cNvPr>
          <p:cNvSpPr txBox="1"/>
          <p:nvPr/>
        </p:nvSpPr>
        <p:spPr>
          <a:xfrm>
            <a:off x="3140482" y="2721542"/>
            <a:ext cx="8383586" cy="338554"/>
          </a:xfrm>
          <a:prstGeom prst="rect">
            <a:avLst/>
          </a:prstGeom>
          <a:solidFill>
            <a:schemeClr val="accent1">
              <a:lumMod val="60000"/>
              <a:lumOff val="40000"/>
            </a:schemeClr>
          </a:solidFill>
          <a:ln w="38100">
            <a:solidFill>
              <a:schemeClr val="accent1">
                <a:lumMod val="60000"/>
                <a:lumOff val="40000"/>
              </a:schemeClr>
            </a:solid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Acteurs secondaires</a:t>
            </a:r>
          </a:p>
        </p:txBody>
      </p:sp>
      <p:cxnSp>
        <p:nvCxnSpPr>
          <p:cNvPr id="18" name="Connecteur droit 17">
            <a:extLst>
              <a:ext uri="{FF2B5EF4-FFF2-40B4-BE49-F238E27FC236}">
                <a16:creationId xmlns:a16="http://schemas.microsoft.com/office/drawing/2014/main" id="{6A309AA4-A9E1-940E-9333-CCAE15192A44}"/>
              </a:ext>
            </a:extLst>
          </p:cNvPr>
          <p:cNvCxnSpPr>
            <a:cxnSpLocks/>
          </p:cNvCxnSpPr>
          <p:nvPr/>
        </p:nvCxnSpPr>
        <p:spPr>
          <a:xfrm>
            <a:off x="2845590" y="3061044"/>
            <a:ext cx="0" cy="3006470"/>
          </a:xfrm>
          <a:prstGeom prst="line">
            <a:avLst/>
          </a:prstGeom>
          <a:ln w="3810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AE365F8B-549C-5174-9425-B9998AD78B7E}"/>
              </a:ext>
            </a:extLst>
          </p:cNvPr>
          <p:cNvCxnSpPr>
            <a:cxnSpLocks/>
          </p:cNvCxnSpPr>
          <p:nvPr/>
        </p:nvCxnSpPr>
        <p:spPr>
          <a:xfrm>
            <a:off x="3134721" y="3061044"/>
            <a:ext cx="0" cy="3006470"/>
          </a:xfrm>
          <a:prstGeom prst="line">
            <a:avLst/>
          </a:prstGeom>
          <a:ln w="38100">
            <a:solidFill>
              <a:srgbClr val="8FAADC"/>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5654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Ellipse 25">
            <a:extLst>
              <a:ext uri="{FF2B5EF4-FFF2-40B4-BE49-F238E27FC236}">
                <a16:creationId xmlns:a16="http://schemas.microsoft.com/office/drawing/2014/main" id="{FFD1020C-1C91-CDAE-3BE5-FFDF8FE5BBCA}"/>
              </a:ext>
            </a:extLst>
          </p:cNvPr>
          <p:cNvSpPr/>
          <p:nvPr/>
        </p:nvSpPr>
        <p:spPr>
          <a:xfrm>
            <a:off x="4011348" y="2063161"/>
            <a:ext cx="3278771" cy="3201047"/>
          </a:xfrm>
          <a:prstGeom prst="ellipse">
            <a:avLst/>
          </a:prstGeom>
          <a:no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6" name="Groupe 5">
            <a:extLst>
              <a:ext uri="{FF2B5EF4-FFF2-40B4-BE49-F238E27FC236}">
                <a16:creationId xmlns:a16="http://schemas.microsoft.com/office/drawing/2014/main" id="{FC7F2E7E-6E7B-B36D-73A4-52FE512C55BB}"/>
              </a:ext>
            </a:extLst>
          </p:cNvPr>
          <p:cNvGrpSpPr/>
          <p:nvPr/>
        </p:nvGrpSpPr>
        <p:grpSpPr>
          <a:xfrm>
            <a:off x="2850742" y="1689391"/>
            <a:ext cx="5569581" cy="3929187"/>
            <a:chOff x="3149846" y="2125686"/>
            <a:chExt cx="5569581" cy="3929187"/>
          </a:xfrm>
        </p:grpSpPr>
        <p:pic>
          <p:nvPicPr>
            <p:cNvPr id="4" name="Image 3" descr="Une image contenant cercle, Graphique, capture d’écran, conception&#10;&#10;Le contenu généré par l’IA peut être incorrect.">
              <a:extLst>
                <a:ext uri="{FF2B5EF4-FFF2-40B4-BE49-F238E27FC236}">
                  <a16:creationId xmlns:a16="http://schemas.microsoft.com/office/drawing/2014/main" id="{259A886C-1ED9-5C4A-596E-1CEC953236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3149846" y="2125686"/>
              <a:ext cx="5569581" cy="3929187"/>
            </a:xfrm>
            <a:prstGeom prst="rect">
              <a:avLst/>
            </a:prstGeom>
          </p:spPr>
        </p:pic>
        <p:sp>
          <p:nvSpPr>
            <p:cNvPr id="5" name="Rectangle 4">
              <a:extLst>
                <a:ext uri="{FF2B5EF4-FFF2-40B4-BE49-F238E27FC236}">
                  <a16:creationId xmlns:a16="http://schemas.microsoft.com/office/drawing/2014/main" id="{8E453793-9051-50B1-841E-0DFAA61DEC13}"/>
                </a:ext>
              </a:extLst>
            </p:cNvPr>
            <p:cNvSpPr/>
            <p:nvPr/>
          </p:nvSpPr>
          <p:spPr>
            <a:xfrm>
              <a:off x="5210146" y="2262465"/>
              <a:ext cx="1447287" cy="51988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8" name="Groupe 27">
            <a:extLst>
              <a:ext uri="{FF2B5EF4-FFF2-40B4-BE49-F238E27FC236}">
                <a16:creationId xmlns:a16="http://schemas.microsoft.com/office/drawing/2014/main" id="{3C0E91D6-33FC-266A-6C60-DFDB2FE198E5}"/>
              </a:ext>
            </a:extLst>
          </p:cNvPr>
          <p:cNvGrpSpPr/>
          <p:nvPr/>
        </p:nvGrpSpPr>
        <p:grpSpPr>
          <a:xfrm>
            <a:off x="174600" y="706725"/>
            <a:ext cx="11774653" cy="369332"/>
            <a:chOff x="141956" y="661963"/>
            <a:chExt cx="12191999" cy="369332"/>
          </a:xfrm>
        </p:grpSpPr>
        <p:sp>
          <p:nvSpPr>
            <p:cNvPr id="29" name="ZoneTexte 28">
              <a:extLst>
                <a:ext uri="{FF2B5EF4-FFF2-40B4-BE49-F238E27FC236}">
                  <a16:creationId xmlns:a16="http://schemas.microsoft.com/office/drawing/2014/main" id="{19CD8B73-C1D1-8BA1-1ABB-D1C4216C1980}"/>
                </a:ext>
              </a:extLst>
            </p:cNvPr>
            <p:cNvSpPr txBox="1"/>
            <p:nvPr>
              <p:custDataLst>
                <p:tags r:id="rId1"/>
              </p:custDataLst>
            </p:nvPr>
          </p:nvSpPr>
          <p:spPr>
            <a:xfrm>
              <a:off x="141956" y="661963"/>
              <a:ext cx="12191999" cy="36933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principaux points d’attention</a:t>
              </a:r>
            </a:p>
          </p:txBody>
        </p:sp>
        <p:cxnSp>
          <p:nvCxnSpPr>
            <p:cNvPr id="30" name="Connecteur droit 29">
              <a:extLst>
                <a:ext uri="{FF2B5EF4-FFF2-40B4-BE49-F238E27FC236}">
                  <a16:creationId xmlns:a16="http://schemas.microsoft.com/office/drawing/2014/main" id="{D4391C90-B383-C1C2-F75E-8A1083417605}"/>
                </a:ext>
              </a:extLst>
            </p:cNvPr>
            <p:cNvCxnSpPr>
              <a:cxnSpLocks/>
            </p:cNvCxnSpPr>
            <p:nvPr/>
          </p:nvCxnSpPr>
          <p:spPr>
            <a:xfrm>
              <a:off x="233211" y="1013137"/>
              <a:ext cx="11826484"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51" name="ZoneTexte 50">
            <a:extLst>
              <a:ext uri="{FF2B5EF4-FFF2-40B4-BE49-F238E27FC236}">
                <a16:creationId xmlns:a16="http://schemas.microsoft.com/office/drawing/2014/main" id="{C33621EB-1D51-EE5B-F4AE-E1E395F6790C}"/>
              </a:ext>
            </a:extLst>
          </p:cNvPr>
          <p:cNvSpPr txBox="1"/>
          <p:nvPr/>
        </p:nvSpPr>
        <p:spPr>
          <a:xfrm>
            <a:off x="311721" y="1391776"/>
            <a:ext cx="3600034" cy="1600438"/>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 plan d’affaires du vendeur:</a:t>
            </a:r>
          </a:p>
          <a:p>
            <a:pPr marL="285750" marR="0" lvl="0" indent="-285750" algn="just" defTabSz="914400" rtl="0" eaLnBrk="1" fontAlgn="auto" latinLnBrk="0" hangingPunct="1">
              <a:lnSpc>
                <a:spcPct val="100000"/>
              </a:lnSpc>
              <a:spcBef>
                <a:spcPts val="0"/>
              </a:spcBef>
              <a:spcAft>
                <a:spcPts val="0"/>
              </a:spcAft>
              <a:buClr>
                <a:srgbClr val="4472C4">
                  <a:lumMod val="75000"/>
                </a:srgbClr>
              </a:buClr>
              <a:buSzPct val="130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
                <a:srgbClr val="4472C4">
                  <a:lumMod val="75000"/>
                </a:srgbClr>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Crédibilité du vendeur</a:t>
            </a:r>
          </a:p>
          <a:p>
            <a:pPr marL="285750" marR="0" lvl="0" indent="-285750" algn="just" defTabSz="914400" rtl="0" eaLnBrk="1" fontAlgn="auto" latinLnBrk="0" hangingPunct="1">
              <a:lnSpc>
                <a:spcPct val="100000"/>
              </a:lnSpc>
              <a:spcBef>
                <a:spcPts val="0"/>
              </a:spcBef>
              <a:spcAft>
                <a:spcPts val="0"/>
              </a:spcAft>
              <a:buClr>
                <a:srgbClr val="4472C4">
                  <a:lumMod val="75000"/>
                </a:srgbClr>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Quantité d’énergie à fournir</a:t>
            </a:r>
          </a:p>
          <a:p>
            <a:pPr marL="285750" marR="0" lvl="0" indent="-285750" algn="just" defTabSz="914400" rtl="0" eaLnBrk="1" fontAlgn="auto" latinLnBrk="0" hangingPunct="1">
              <a:lnSpc>
                <a:spcPct val="100000"/>
              </a:lnSpc>
              <a:spcBef>
                <a:spcPts val="0"/>
              </a:spcBef>
              <a:spcAft>
                <a:spcPts val="0"/>
              </a:spcAft>
              <a:buClr>
                <a:srgbClr val="4472C4">
                  <a:lumMod val="75000"/>
                </a:srgbClr>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Coût de production, stockage et tarifs </a:t>
            </a:r>
          </a:p>
          <a:p>
            <a:pPr marL="0" marR="0" lvl="0" indent="0" algn="just" defTabSz="914400" rtl="0" eaLnBrk="1" fontAlgn="auto" latinLnBrk="0" hangingPunct="1">
              <a:lnSpc>
                <a:spcPct val="100000"/>
              </a:lnSpc>
              <a:spcBef>
                <a:spcPts val="0"/>
              </a:spcBef>
              <a:spcAft>
                <a:spcPts val="0"/>
              </a:spcAft>
              <a:buClr>
                <a:srgbClr val="4472C4">
                  <a:lumMod val="75000"/>
                </a:srgbClr>
              </a:buClr>
              <a:buSzPct val="130000"/>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vente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2" name="ZoneTexte 51">
            <a:extLst>
              <a:ext uri="{FF2B5EF4-FFF2-40B4-BE49-F238E27FC236}">
                <a16:creationId xmlns:a16="http://schemas.microsoft.com/office/drawing/2014/main" id="{FBC16D8A-8D2A-89A3-E8B1-448D05FEC514}"/>
              </a:ext>
            </a:extLst>
          </p:cNvPr>
          <p:cNvSpPr txBox="1"/>
          <p:nvPr/>
        </p:nvSpPr>
        <p:spPr>
          <a:xfrm>
            <a:off x="7604854" y="1391776"/>
            <a:ext cx="4263359" cy="181588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 clause  « </a:t>
            </a:r>
            <a:r>
              <a:rPr kumimoji="0" lang="fr-FR" sz="16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take</a:t>
            </a: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or </a:t>
            </a:r>
            <a:r>
              <a:rPr kumimoji="0" lang="fr-FR" sz="16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pay</a:t>
            </a: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fr-FR"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
                <a:srgbClr val="7076B0"/>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Quantité minimum d’énergie que l’acheteur s’engage a réceptionner et payer, à calibrer sur l’évaluation de la demande</a:t>
            </a:r>
          </a:p>
          <a:p>
            <a:pPr marL="171450" marR="0" lvl="0" indent="-171450" algn="l" defTabSz="914400" rtl="0" eaLnBrk="1" fontAlgn="auto" latinLnBrk="0" hangingPunct="1">
              <a:lnSpc>
                <a:spcPct val="100000"/>
              </a:lnSpc>
              <a:spcBef>
                <a:spcPts val="0"/>
              </a:spcBef>
              <a:spcAft>
                <a:spcPts val="0"/>
              </a:spcAft>
              <a:buClr>
                <a:srgbClr val="7076B0"/>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Paiement même en cas de non-utilisation de l’énergie produite</a:t>
            </a:r>
          </a:p>
          <a:p>
            <a:pPr marL="171450" marR="0" lvl="0" indent="-171450" algn="l" defTabSz="914400" rtl="0" eaLnBrk="1" fontAlgn="auto" latinLnBrk="0" hangingPunct="1">
              <a:lnSpc>
                <a:spcPct val="100000"/>
              </a:lnSpc>
              <a:spcBef>
                <a:spcPts val="0"/>
              </a:spcBef>
              <a:spcAft>
                <a:spcPts val="0"/>
              </a:spcAft>
              <a:buClr>
                <a:srgbClr val="7076B0"/>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Pénalité en cas de défaillance du producteur </a:t>
            </a:r>
          </a:p>
        </p:txBody>
      </p:sp>
      <p:sp>
        <p:nvSpPr>
          <p:cNvPr id="53" name="ZoneTexte 52">
            <a:extLst>
              <a:ext uri="{FF2B5EF4-FFF2-40B4-BE49-F238E27FC236}">
                <a16:creationId xmlns:a16="http://schemas.microsoft.com/office/drawing/2014/main" id="{EDBBF376-CD36-86F9-A43A-E1F8C0168DA7}"/>
              </a:ext>
            </a:extLst>
          </p:cNvPr>
          <p:cNvSpPr txBox="1"/>
          <p:nvPr/>
        </p:nvSpPr>
        <p:spPr>
          <a:xfrm>
            <a:off x="311721" y="5061437"/>
            <a:ext cx="3388608" cy="1169551"/>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L’évaluation de la demande: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
                <a:srgbClr val="023D84"/>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Modèles de consommation horaire</a:t>
            </a:r>
          </a:p>
          <a:p>
            <a:pPr marL="285750" marR="0" lvl="0" indent="-285750" algn="just" defTabSz="914400" rtl="0" eaLnBrk="1" fontAlgn="auto" latinLnBrk="0" hangingPunct="1">
              <a:lnSpc>
                <a:spcPct val="100000"/>
              </a:lnSpc>
              <a:spcBef>
                <a:spcPts val="0"/>
              </a:spcBef>
              <a:spcAft>
                <a:spcPts val="0"/>
              </a:spcAft>
              <a:buClr>
                <a:srgbClr val="023D84"/>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Besoins / demande </a:t>
            </a:r>
          </a:p>
          <a:p>
            <a:pPr marL="285750" marR="0" lvl="0" indent="-285750" algn="just" defTabSz="914400" rtl="0" eaLnBrk="1" fontAlgn="auto" latinLnBrk="0" hangingPunct="1">
              <a:lnSpc>
                <a:spcPct val="100000"/>
              </a:lnSpc>
              <a:spcBef>
                <a:spcPts val="0"/>
              </a:spcBef>
              <a:spcAft>
                <a:spcPts val="0"/>
              </a:spcAft>
              <a:buClr>
                <a:srgbClr val="023D84"/>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Capacité d’absorption</a:t>
            </a:r>
          </a:p>
        </p:txBody>
      </p:sp>
      <p:sp>
        <p:nvSpPr>
          <p:cNvPr id="54" name="ZoneTexte 53">
            <a:extLst>
              <a:ext uri="{FF2B5EF4-FFF2-40B4-BE49-F238E27FC236}">
                <a16:creationId xmlns:a16="http://schemas.microsoft.com/office/drawing/2014/main" id="{9665DBD2-E1C6-8821-52CF-C7D5DD756DD3}"/>
              </a:ext>
            </a:extLst>
          </p:cNvPr>
          <p:cNvSpPr txBox="1"/>
          <p:nvPr/>
        </p:nvSpPr>
        <p:spPr>
          <a:xfrm>
            <a:off x="7708306" y="5061437"/>
            <a:ext cx="4194279" cy="1477328"/>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 point d’injection et le point de livraison au client éligible: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44546A">
                  <a:lumMod val="60000"/>
                  <a:lumOff val="40000"/>
                </a:srgbClr>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Afin de définir laquelle des 2 parties prendra à sa charge les frais de transport et les éventuelles pertes en ligne</a:t>
            </a:r>
          </a:p>
        </p:txBody>
      </p:sp>
      <p:sp>
        <p:nvSpPr>
          <p:cNvPr id="55" name="ZoneTexte 54">
            <a:extLst>
              <a:ext uri="{FF2B5EF4-FFF2-40B4-BE49-F238E27FC236}">
                <a16:creationId xmlns:a16="http://schemas.microsoft.com/office/drawing/2014/main" id="{D002746A-342D-C116-4775-EA1DEEF286DD}"/>
              </a:ext>
            </a:extLst>
          </p:cNvPr>
          <p:cNvSpPr txBox="1"/>
          <p:nvPr/>
        </p:nvSpPr>
        <p:spPr>
          <a:xfrm>
            <a:off x="339485" y="3494920"/>
            <a:ext cx="2942657" cy="95410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 solvabilité de l’acheteur:</a:t>
            </a:r>
          </a:p>
          <a:p>
            <a:pPr marL="285750" marR="0" lvl="0" indent="-285750" algn="l" defTabSz="914400" rtl="0" eaLnBrk="1" fontAlgn="auto" latinLnBrk="0" hangingPunct="1">
              <a:lnSpc>
                <a:spcPct val="100000"/>
              </a:lnSpc>
              <a:spcBef>
                <a:spcPts val="0"/>
              </a:spcBef>
              <a:spcAft>
                <a:spcPts val="0"/>
              </a:spcAft>
              <a:buClr>
                <a:srgbClr val="2E6CA4"/>
              </a:buClr>
              <a:buSzPct val="130000"/>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2E6CA4"/>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garanties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fr-FR"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6" name="ZoneTexte 55">
            <a:extLst>
              <a:ext uri="{FF2B5EF4-FFF2-40B4-BE49-F238E27FC236}">
                <a16:creationId xmlns:a16="http://schemas.microsoft.com/office/drawing/2014/main" id="{C39257F9-1B1E-4E64-5D81-FAD8AD3C3510}"/>
              </a:ext>
            </a:extLst>
          </p:cNvPr>
          <p:cNvSpPr txBox="1"/>
          <p:nvPr/>
        </p:nvSpPr>
        <p:spPr>
          <a:xfrm>
            <a:off x="7708306" y="3874549"/>
            <a:ext cx="3399331" cy="923330"/>
          </a:xfrm>
          <a:prstGeom prst="rect">
            <a:avLst/>
          </a:prstGeom>
          <a:noFill/>
          <a:ln>
            <a:noFill/>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4472C4">
                  <a:lumMod val="60000"/>
                  <a:lumOff val="40000"/>
                </a:srgbClr>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variations de taux de change</a:t>
            </a:r>
          </a:p>
          <a:p>
            <a:pPr marL="285750" marR="0" lvl="0" indent="-285750" algn="l" defTabSz="914400" rtl="0" eaLnBrk="1" fontAlgn="auto" latinLnBrk="0" hangingPunct="1">
              <a:lnSpc>
                <a:spcPct val="100000"/>
              </a:lnSpc>
              <a:spcBef>
                <a:spcPts val="0"/>
              </a:spcBef>
              <a:spcAft>
                <a:spcPts val="0"/>
              </a:spcAft>
              <a:buClr>
                <a:srgbClr val="4472C4">
                  <a:lumMod val="60000"/>
                  <a:lumOff val="40000"/>
                </a:srgbClr>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 devise de paiement </a:t>
            </a:r>
          </a:p>
          <a:p>
            <a:pPr marL="285750" marR="0" lvl="0" indent="-285750" algn="l" defTabSz="914400" rtl="0" eaLnBrk="1" fontAlgn="auto" latinLnBrk="0" hangingPunct="1">
              <a:lnSpc>
                <a:spcPct val="100000"/>
              </a:lnSpc>
              <a:spcBef>
                <a:spcPts val="0"/>
              </a:spcBef>
              <a:spcAft>
                <a:spcPts val="0"/>
              </a:spcAft>
              <a:buClr>
                <a:srgbClr val="4472C4">
                  <a:lumMod val="60000"/>
                  <a:lumOff val="40000"/>
                </a:srgbClr>
              </a:buClr>
              <a:buSzPct val="130000"/>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Rapatriement des fonds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fr-FR"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7" name="ZoneTexte 56">
            <a:extLst>
              <a:ext uri="{FF2B5EF4-FFF2-40B4-BE49-F238E27FC236}">
                <a16:creationId xmlns:a16="http://schemas.microsoft.com/office/drawing/2014/main" id="{895C2F29-FFCD-DABE-4687-B86F1770ACF8}"/>
              </a:ext>
            </a:extLst>
          </p:cNvPr>
          <p:cNvSpPr txBox="1"/>
          <p:nvPr/>
        </p:nvSpPr>
        <p:spPr>
          <a:xfrm>
            <a:off x="7708306" y="3487114"/>
            <a:ext cx="3796612" cy="33855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modalités de rémunération :</a:t>
            </a:r>
          </a:p>
        </p:txBody>
      </p:sp>
      <p:sp>
        <p:nvSpPr>
          <p:cNvPr id="59" name="ZoneTexte 58">
            <a:extLst>
              <a:ext uri="{FF2B5EF4-FFF2-40B4-BE49-F238E27FC236}">
                <a16:creationId xmlns:a16="http://schemas.microsoft.com/office/drawing/2014/main" id="{020FA523-3CEA-5353-DFD6-E141D43D22A0}"/>
              </a:ext>
            </a:extLst>
          </p:cNvPr>
          <p:cNvSpPr txBox="1"/>
          <p:nvPr/>
        </p:nvSpPr>
        <p:spPr>
          <a:xfrm>
            <a:off x="4660901" y="3137496"/>
            <a:ext cx="1928732" cy="956544"/>
          </a:xfrm>
          <a:prstGeom prst="rect">
            <a:avLst/>
          </a:prstGeom>
          <a:noFill/>
          <a:ln w="6350">
            <a:noFill/>
          </a:ln>
        </p:spPr>
        <p:txBody>
          <a:bodyPr wrap="square" rtlCol="0">
            <a:sp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fr-FR"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Contrat </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fr-FR"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D’achat</a:t>
            </a:r>
          </a:p>
        </p:txBody>
      </p:sp>
      <p:cxnSp>
        <p:nvCxnSpPr>
          <p:cNvPr id="22" name="Connecteur droit 21">
            <a:extLst>
              <a:ext uri="{FF2B5EF4-FFF2-40B4-BE49-F238E27FC236}">
                <a16:creationId xmlns:a16="http://schemas.microsoft.com/office/drawing/2014/main" id="{BEA1BEFA-D06A-BABD-0AE8-67749C2C47FB}"/>
              </a:ext>
            </a:extLst>
          </p:cNvPr>
          <p:cNvCxnSpPr>
            <a:cxnSpLocks/>
          </p:cNvCxnSpPr>
          <p:nvPr/>
        </p:nvCxnSpPr>
        <p:spPr>
          <a:xfrm>
            <a:off x="837488" y="3332862"/>
            <a:ext cx="1726250" cy="0"/>
          </a:xfrm>
          <a:prstGeom prst="line">
            <a:avLst/>
          </a:prstGeom>
          <a:ln w="28575">
            <a:solidFill>
              <a:srgbClr val="8A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Connecteur droit 22">
            <a:extLst>
              <a:ext uri="{FF2B5EF4-FFF2-40B4-BE49-F238E27FC236}">
                <a16:creationId xmlns:a16="http://schemas.microsoft.com/office/drawing/2014/main" id="{7A22D329-BA72-424A-5775-3C3085731C7E}"/>
              </a:ext>
            </a:extLst>
          </p:cNvPr>
          <p:cNvCxnSpPr>
            <a:cxnSpLocks/>
          </p:cNvCxnSpPr>
          <p:nvPr/>
        </p:nvCxnSpPr>
        <p:spPr>
          <a:xfrm>
            <a:off x="837488" y="4797879"/>
            <a:ext cx="1726250" cy="0"/>
          </a:xfrm>
          <a:prstGeom prst="line">
            <a:avLst/>
          </a:prstGeom>
          <a:ln w="28575">
            <a:solidFill>
              <a:srgbClr val="8A0000"/>
            </a:solidFill>
            <a:prstDash val="sysDash"/>
          </a:ln>
        </p:spPr>
        <p:style>
          <a:lnRef idx="1">
            <a:schemeClr val="accent1"/>
          </a:lnRef>
          <a:fillRef idx="0">
            <a:schemeClr val="accent1"/>
          </a:fillRef>
          <a:effectRef idx="0">
            <a:schemeClr val="accent1"/>
          </a:effectRef>
          <a:fontRef idx="minor">
            <a:schemeClr val="tx1"/>
          </a:fontRef>
        </p:style>
      </p:cxnSp>
      <p:cxnSp>
        <p:nvCxnSpPr>
          <p:cNvPr id="24" name="Connecteur droit 23">
            <a:extLst>
              <a:ext uri="{FF2B5EF4-FFF2-40B4-BE49-F238E27FC236}">
                <a16:creationId xmlns:a16="http://schemas.microsoft.com/office/drawing/2014/main" id="{DC7C8F90-2736-F2E4-E3B6-21F677058B86}"/>
              </a:ext>
            </a:extLst>
          </p:cNvPr>
          <p:cNvCxnSpPr>
            <a:cxnSpLocks/>
          </p:cNvCxnSpPr>
          <p:nvPr/>
        </p:nvCxnSpPr>
        <p:spPr>
          <a:xfrm>
            <a:off x="8542245" y="3332862"/>
            <a:ext cx="1726250" cy="0"/>
          </a:xfrm>
          <a:prstGeom prst="line">
            <a:avLst/>
          </a:prstGeom>
          <a:ln w="28575">
            <a:solidFill>
              <a:srgbClr val="8A0000"/>
            </a:solidFill>
            <a:prstDash val="sysDash"/>
          </a:ln>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id="{0B810782-CF23-944B-46D0-EB48F38EFD89}"/>
              </a:ext>
            </a:extLst>
          </p:cNvPr>
          <p:cNvCxnSpPr>
            <a:cxnSpLocks/>
          </p:cNvCxnSpPr>
          <p:nvPr/>
        </p:nvCxnSpPr>
        <p:spPr>
          <a:xfrm>
            <a:off x="8542245" y="4797879"/>
            <a:ext cx="1726250" cy="0"/>
          </a:xfrm>
          <a:prstGeom prst="line">
            <a:avLst/>
          </a:prstGeom>
          <a:ln w="28575">
            <a:solidFill>
              <a:srgbClr val="8A0000"/>
            </a:solidFill>
            <a:prstDash val="sysDash"/>
          </a:ln>
        </p:spPr>
        <p:style>
          <a:lnRef idx="1">
            <a:schemeClr val="accent1"/>
          </a:lnRef>
          <a:fillRef idx="0">
            <a:schemeClr val="accent1"/>
          </a:fillRef>
          <a:effectRef idx="0">
            <a:schemeClr val="accent1"/>
          </a:effectRef>
          <a:fontRef idx="minor">
            <a:schemeClr val="tx1"/>
          </a:fontRef>
        </p:style>
      </p:cxnSp>
      <p:pic>
        <p:nvPicPr>
          <p:cNvPr id="3" name="Image 2" descr="Une image contenant noir, obscurité&#10;&#10;Le contenu généré par l’IA peut être incorrect.">
            <a:extLst>
              <a:ext uri="{FF2B5EF4-FFF2-40B4-BE49-F238E27FC236}">
                <a16:creationId xmlns:a16="http://schemas.microsoft.com/office/drawing/2014/main" id="{CB3A0AA7-3FCB-1BD9-E93B-3A64B7BA44B5}"/>
              </a:ext>
            </a:extLst>
          </p:cNvPr>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051048" y="1484275"/>
            <a:ext cx="1203676" cy="1203676"/>
          </a:xfrm>
          <a:prstGeom prst="rect">
            <a:avLst/>
          </a:prstGeom>
        </p:spPr>
      </p:pic>
      <p:sp>
        <p:nvSpPr>
          <p:cNvPr id="9" name="Ellipse 8">
            <a:extLst>
              <a:ext uri="{FF2B5EF4-FFF2-40B4-BE49-F238E27FC236}">
                <a16:creationId xmlns:a16="http://schemas.microsoft.com/office/drawing/2014/main" id="{4E27916E-2D07-9343-7118-21294E32B5B0}"/>
              </a:ext>
            </a:extLst>
          </p:cNvPr>
          <p:cNvSpPr/>
          <p:nvPr/>
        </p:nvSpPr>
        <p:spPr>
          <a:xfrm>
            <a:off x="5734337" y="2250750"/>
            <a:ext cx="310497" cy="28333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Image 7" descr="Une image contenant noir, obscurité&#10;&#10;Le contenu généré par l’IA peut être incorrect.">
            <a:extLst>
              <a:ext uri="{FF2B5EF4-FFF2-40B4-BE49-F238E27FC236}">
                <a16:creationId xmlns:a16="http://schemas.microsoft.com/office/drawing/2014/main" id="{1D851B82-E79A-B2A8-22B5-C6AD2CB048BB}"/>
              </a:ext>
            </a:extLst>
          </p:cNvPr>
          <p:cNvPicPr>
            <a:picLocks noChangeAspect="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625267" y="2139204"/>
            <a:ext cx="506421" cy="506421"/>
          </a:xfrm>
          <a:prstGeom prst="rect">
            <a:avLst/>
          </a:prstGeom>
        </p:spPr>
      </p:pic>
    </p:spTree>
    <p:extLst>
      <p:ext uri="{BB962C8B-B14F-4D97-AF65-F5344CB8AC3E}">
        <p14:creationId xmlns:p14="http://schemas.microsoft.com/office/powerpoint/2010/main" val="2599609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359C8-8B8F-D233-4FB8-395002ECD96F}"/>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E3BD3B22-1131-88CE-517B-E3D8421D8DDE}"/>
              </a:ext>
            </a:extLst>
          </p:cNvPr>
          <p:cNvSpPr txBox="1"/>
          <p:nvPr>
            <p:custDataLst>
              <p:tags r:id="rId1"/>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8" name="Espace réservé du numéro de diapositive 9">
            <a:extLst>
              <a:ext uri="{FF2B5EF4-FFF2-40B4-BE49-F238E27FC236}">
                <a16:creationId xmlns:a16="http://schemas.microsoft.com/office/drawing/2014/main" id="{73D83261-B323-E266-EB85-F87810341F2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
        <p:nvSpPr>
          <p:cNvPr id="2" name="Rectangle 5">
            <a:extLst>
              <a:ext uri="{FF2B5EF4-FFF2-40B4-BE49-F238E27FC236}">
                <a16:creationId xmlns:a16="http://schemas.microsoft.com/office/drawing/2014/main" id="{C1A66A03-F362-655C-8B2D-55D2908CF45E}"/>
              </a:ext>
            </a:extLst>
          </p:cNvPr>
          <p:cNvSpPr txBox="1"/>
          <p:nvPr>
            <p:custDataLst>
              <p:tags r:id="rId2"/>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9" name="Rectangle 8">
            <a:extLst>
              <a:ext uri="{FF2B5EF4-FFF2-40B4-BE49-F238E27FC236}">
                <a16:creationId xmlns:a16="http://schemas.microsoft.com/office/drawing/2014/main" id="{8A6D8CA6-E06B-DF74-1C53-AC73EAED72B1}"/>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10" name="Rectangle 6">
            <a:extLst>
              <a:ext uri="{FF2B5EF4-FFF2-40B4-BE49-F238E27FC236}">
                <a16:creationId xmlns:a16="http://schemas.microsoft.com/office/drawing/2014/main" id="{BDA263CE-4A7B-4DF4-ADF6-3E422FA6EF78}"/>
              </a:ext>
            </a:extLst>
          </p:cNvPr>
          <p:cNvSpPr txBox="1"/>
          <p:nvPr>
            <p:custDataLst>
              <p:tags r:id="rId3"/>
            </p:custDataLst>
          </p:nvPr>
        </p:nvSpPr>
        <p:spPr bwMode="auto">
          <a:xfrm>
            <a:off x="1474649" y="1751705"/>
            <a:ext cx="7469340" cy="2341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1. L’ouverture du marché et le cadre institutionnel de mise en œuvre </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2. Le cahier des charges et les indicateurs de performance</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3. Les règles de séparation des activités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4. Le contrat d’achat</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5. La procédure de raccordement</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endParaRPr kumimoji="0" lang="fr-FR" sz="1600" b="0" i="0" u="none" strike="noStrike" kern="1200" cap="none" spc="0" normalizeH="0" baseline="0" noProof="0" dirty="0">
              <a:ln>
                <a:noFill/>
              </a:ln>
              <a:solidFill>
                <a:prstClr val="black"/>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F1DBF3AD-BD24-9EC9-F041-C74BD573D991}"/>
              </a:ext>
            </a:extLst>
          </p:cNvPr>
          <p:cNvSpPr>
            <a:spLocks noChangeArrowheads="1"/>
          </p:cNvSpPr>
          <p:nvPr/>
        </p:nvSpPr>
        <p:spPr bwMode="auto">
          <a:xfrm>
            <a:off x="1145279" y="3532186"/>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43878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e 41">
            <a:extLst>
              <a:ext uri="{FF2B5EF4-FFF2-40B4-BE49-F238E27FC236}">
                <a16:creationId xmlns:a16="http://schemas.microsoft.com/office/drawing/2014/main" id="{3AF4784B-C79F-F64B-390F-1DAF99A1196D}"/>
              </a:ext>
            </a:extLst>
          </p:cNvPr>
          <p:cNvGrpSpPr/>
          <p:nvPr/>
        </p:nvGrpSpPr>
        <p:grpSpPr>
          <a:xfrm>
            <a:off x="208535" y="4093746"/>
            <a:ext cx="3101340" cy="849512"/>
            <a:chOff x="5994080" y="4086453"/>
            <a:chExt cx="3101340" cy="849512"/>
          </a:xfrm>
        </p:grpSpPr>
        <p:sp>
          <p:nvSpPr>
            <p:cNvPr id="43" name="Rounded Rectangle 13">
              <a:extLst>
                <a:ext uri="{FF2B5EF4-FFF2-40B4-BE49-F238E27FC236}">
                  <a16:creationId xmlns:a16="http://schemas.microsoft.com/office/drawing/2014/main" id="{A2611DAA-F67B-968C-54E5-60D4456D658C}"/>
                </a:ext>
              </a:extLst>
            </p:cNvPr>
            <p:cNvSpPr/>
            <p:nvPr/>
          </p:nvSpPr>
          <p:spPr bwMode="auto">
            <a:xfrm>
              <a:off x="6201950" y="4273565"/>
              <a:ext cx="2685600" cy="662400"/>
            </a:xfrm>
            <a:prstGeom prst="rect">
              <a:avLst/>
            </a:prstGeom>
            <a:noFill/>
            <a:ln w="38100">
              <a:solidFill>
                <a:srgbClr val="002060"/>
              </a:solidFill>
              <a:prstDash val="solid"/>
            </a:ln>
            <a:effectLst/>
          </p:spPr>
          <p:txBody>
            <a:bodyPr wrap="square" lIns="36000" tIns="45715" rIns="72000" bIns="45715" rtlCol="0"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4" name="Rectangle 43">
              <a:extLst>
                <a:ext uri="{FF2B5EF4-FFF2-40B4-BE49-F238E27FC236}">
                  <a16:creationId xmlns:a16="http://schemas.microsoft.com/office/drawing/2014/main" id="{8B3FB30C-AA68-191A-1B3B-42721993AB9F}"/>
                </a:ext>
              </a:extLst>
            </p:cNvPr>
            <p:cNvSpPr/>
            <p:nvPr/>
          </p:nvSpPr>
          <p:spPr>
            <a:xfrm>
              <a:off x="5994080" y="4086453"/>
              <a:ext cx="3101340" cy="5638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cxnSp>
        <p:nvCxnSpPr>
          <p:cNvPr id="10" name="Connecteur droit avec flèche 9">
            <a:extLst>
              <a:ext uri="{FF2B5EF4-FFF2-40B4-BE49-F238E27FC236}">
                <a16:creationId xmlns:a16="http://schemas.microsoft.com/office/drawing/2014/main" id="{C5773E4E-DA9C-9159-8689-625E3CCF07D4}"/>
              </a:ext>
            </a:extLst>
          </p:cNvPr>
          <p:cNvCxnSpPr>
            <a:cxnSpLocks/>
          </p:cNvCxnSpPr>
          <p:nvPr/>
        </p:nvCxnSpPr>
        <p:spPr>
          <a:xfrm flipV="1">
            <a:off x="1793950" y="5278742"/>
            <a:ext cx="8592669" cy="11765"/>
          </a:xfrm>
          <a:prstGeom prst="straightConnector1">
            <a:avLst/>
          </a:prstGeom>
          <a:ln w="28575">
            <a:solidFill>
              <a:srgbClr val="00206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11" name="Groupe 10">
            <a:extLst>
              <a:ext uri="{FF2B5EF4-FFF2-40B4-BE49-F238E27FC236}">
                <a16:creationId xmlns:a16="http://schemas.microsoft.com/office/drawing/2014/main" id="{0717CCA2-FC3B-5205-FCFF-3BFE10C4BC39}"/>
              </a:ext>
            </a:extLst>
          </p:cNvPr>
          <p:cNvGrpSpPr/>
          <p:nvPr/>
        </p:nvGrpSpPr>
        <p:grpSpPr>
          <a:xfrm rot="10800000" flipV="1">
            <a:off x="1625013" y="4955807"/>
            <a:ext cx="396000" cy="544172"/>
            <a:chOff x="733292" y="3245430"/>
            <a:chExt cx="396000" cy="544172"/>
          </a:xfrm>
          <a:solidFill>
            <a:schemeClr val="accent5">
              <a:lumMod val="60000"/>
              <a:lumOff val="40000"/>
            </a:schemeClr>
          </a:solidFill>
        </p:grpSpPr>
        <p:cxnSp>
          <p:nvCxnSpPr>
            <p:cNvPr id="12" name="Connecteur droit 11">
              <a:extLst>
                <a:ext uri="{FF2B5EF4-FFF2-40B4-BE49-F238E27FC236}">
                  <a16:creationId xmlns:a16="http://schemas.microsoft.com/office/drawing/2014/main" id="{4FAA6B17-03F4-9B3A-AE32-813E05B7FDDA}"/>
                </a:ext>
              </a:extLst>
            </p:cNvPr>
            <p:cNvCxnSpPr/>
            <p:nvPr/>
          </p:nvCxnSpPr>
          <p:spPr>
            <a:xfrm>
              <a:off x="930077" y="3245430"/>
              <a:ext cx="0" cy="297837"/>
            </a:xfrm>
            <a:prstGeom prst="line">
              <a:avLst/>
            </a:prstGeom>
            <a:grpFill/>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id="{8130FD5D-664E-C150-D0CC-DD76D408E2A6}"/>
                </a:ext>
              </a:extLst>
            </p:cNvPr>
            <p:cNvSpPr/>
            <p:nvPr/>
          </p:nvSpPr>
          <p:spPr>
            <a:xfrm>
              <a:off x="733292" y="3394349"/>
              <a:ext cx="396000" cy="395253"/>
            </a:xfrm>
            <a:prstGeom prst="ellipse">
              <a:avLst/>
            </a:prstGeom>
            <a:solidFill>
              <a:schemeClr val="bg1"/>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cxnSp>
        <p:nvCxnSpPr>
          <p:cNvPr id="4" name="Connecteur droit 3">
            <a:extLst>
              <a:ext uri="{FF2B5EF4-FFF2-40B4-BE49-F238E27FC236}">
                <a16:creationId xmlns:a16="http://schemas.microsoft.com/office/drawing/2014/main" id="{79FE41C5-DEE0-4DFC-E384-AB06C0F51A24}"/>
              </a:ext>
            </a:extLst>
          </p:cNvPr>
          <p:cNvCxnSpPr>
            <a:cxnSpLocks/>
          </p:cNvCxnSpPr>
          <p:nvPr/>
        </p:nvCxnSpPr>
        <p:spPr>
          <a:xfrm>
            <a:off x="262731" y="1057899"/>
            <a:ext cx="11261337" cy="412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94F82FBC-17C3-7427-DB1C-9315F5DC0622}"/>
              </a:ext>
            </a:extLst>
          </p:cNvPr>
          <p:cNvSpPr txBox="1"/>
          <p:nvPr/>
        </p:nvSpPr>
        <p:spPr>
          <a:xfrm>
            <a:off x="2644137" y="3490119"/>
            <a:ext cx="690372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prérequis correspondants :</a:t>
            </a:r>
          </a:p>
        </p:txBody>
      </p:sp>
      <p:sp>
        <p:nvSpPr>
          <p:cNvPr id="6" name="Rectangle 5">
            <a:extLst>
              <a:ext uri="{FF2B5EF4-FFF2-40B4-BE49-F238E27FC236}">
                <a16:creationId xmlns:a16="http://schemas.microsoft.com/office/drawing/2014/main" id="{B3705820-1521-0D72-6E2B-32266991C828}"/>
              </a:ext>
            </a:extLst>
          </p:cNvPr>
          <p:cNvSpPr/>
          <p:nvPr/>
        </p:nvSpPr>
        <p:spPr>
          <a:xfrm>
            <a:off x="3211332" y="1511576"/>
            <a:ext cx="8312736" cy="15367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marR="0" lvl="0" indent="-285750" algn="l" defTabSz="914400" rtl="0" eaLnBrk="1" fontAlgn="auto" latinLnBrk="0" hangingPunct="1">
              <a:lnSpc>
                <a:spcPct val="100000"/>
              </a:lnSpc>
              <a:spcBef>
                <a:spcPts val="0"/>
              </a:spcBef>
              <a:spcAft>
                <a:spcPts val="0"/>
              </a:spcAft>
              <a:buClr>
                <a:srgbClr val="002060"/>
              </a:buClr>
              <a:buSzTx/>
              <a:buFont typeface="Wingdings" panose="05000000000000000000" pitchFamily="2" charset="2"/>
              <a:buChar char="q"/>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Garantir le fonctionnement harmonieux et la stabilité du réseau.</a:t>
            </a:r>
          </a:p>
          <a:p>
            <a:pPr marL="285750" marR="0" lvl="0" indent="-285750" algn="l" defTabSz="914400" rtl="0" eaLnBrk="1" fontAlgn="auto" latinLnBrk="0" hangingPunct="1">
              <a:lnSpc>
                <a:spcPct val="100000"/>
              </a:lnSpc>
              <a:spcBef>
                <a:spcPts val="0"/>
              </a:spcBef>
              <a:spcAft>
                <a:spcPts val="0"/>
              </a:spcAft>
              <a:buClr>
                <a:srgbClr val="002060"/>
              </a:buClr>
              <a:buSzTx/>
              <a:buFont typeface="Wingdings" panose="05000000000000000000" pitchFamily="2" charset="2"/>
              <a:buChar char="q"/>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400"/>
              </a:spcBef>
              <a:spcAft>
                <a:spcPts val="400"/>
              </a:spcAft>
              <a:buClr>
                <a:srgbClr val="002060"/>
              </a:buClr>
              <a:buSzTx/>
              <a:buFont typeface="Wingdings" panose="05000000000000000000" pitchFamily="2" charset="2"/>
              <a:buChar char="q"/>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S’assurer du respect des dispositions réglementaires, normatives, techniques, juridiques et financières, établies sur la base de principes et règles équitables pour tous, et validé par le régulateur.</a:t>
            </a:r>
          </a:p>
        </p:txBody>
      </p:sp>
      <p:grpSp>
        <p:nvGrpSpPr>
          <p:cNvPr id="7" name="Groupe 6">
            <a:extLst>
              <a:ext uri="{FF2B5EF4-FFF2-40B4-BE49-F238E27FC236}">
                <a16:creationId xmlns:a16="http://schemas.microsoft.com/office/drawing/2014/main" id="{F4EFE96A-D2BF-6C69-1979-0C1771C211C3}"/>
              </a:ext>
            </a:extLst>
          </p:cNvPr>
          <p:cNvGrpSpPr/>
          <p:nvPr/>
        </p:nvGrpSpPr>
        <p:grpSpPr>
          <a:xfrm>
            <a:off x="542037" y="1579258"/>
            <a:ext cx="2650537" cy="914400"/>
            <a:chOff x="373427" y="2955779"/>
            <a:chExt cx="2650537" cy="914400"/>
          </a:xfrm>
        </p:grpSpPr>
        <p:sp>
          <p:nvSpPr>
            <p:cNvPr id="8" name="Rectangle 7">
              <a:extLst>
                <a:ext uri="{FF2B5EF4-FFF2-40B4-BE49-F238E27FC236}">
                  <a16:creationId xmlns:a16="http://schemas.microsoft.com/office/drawing/2014/main" id="{367AD3AD-5651-9BB7-416D-E5BA82AAB3D4}"/>
                </a:ext>
              </a:extLst>
            </p:cNvPr>
            <p:cNvSpPr/>
            <p:nvPr/>
          </p:nvSpPr>
          <p:spPr>
            <a:xfrm>
              <a:off x="373427" y="2976567"/>
              <a:ext cx="2283410" cy="385200"/>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Objectifs</a:t>
              </a:r>
            </a:p>
          </p:txBody>
        </p:sp>
        <p:sp>
          <p:nvSpPr>
            <p:cNvPr id="9" name="Flèche : chevron 8">
              <a:extLst>
                <a:ext uri="{FF2B5EF4-FFF2-40B4-BE49-F238E27FC236}">
                  <a16:creationId xmlns:a16="http://schemas.microsoft.com/office/drawing/2014/main" id="{B552B354-B9EC-8D3D-4617-E352252DDC2D}"/>
                </a:ext>
              </a:extLst>
            </p:cNvPr>
            <p:cNvSpPr/>
            <p:nvPr/>
          </p:nvSpPr>
          <p:spPr>
            <a:xfrm>
              <a:off x="2289710" y="2955779"/>
              <a:ext cx="734254" cy="914400"/>
            </a:xfrm>
            <a:prstGeom prst="chevron">
              <a:avLst/>
            </a:prstGeom>
            <a:solidFill>
              <a:srgbClr val="8A0000"/>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4" name="Groupe 13">
            <a:extLst>
              <a:ext uri="{FF2B5EF4-FFF2-40B4-BE49-F238E27FC236}">
                <a16:creationId xmlns:a16="http://schemas.microsoft.com/office/drawing/2014/main" id="{C6DFC364-84FD-CD78-5922-D4E98675A71E}"/>
              </a:ext>
            </a:extLst>
          </p:cNvPr>
          <p:cNvGrpSpPr/>
          <p:nvPr/>
        </p:nvGrpSpPr>
        <p:grpSpPr>
          <a:xfrm flipV="1">
            <a:off x="4479953" y="5097173"/>
            <a:ext cx="396000" cy="544172"/>
            <a:chOff x="733292" y="3245430"/>
            <a:chExt cx="396000" cy="544172"/>
          </a:xfrm>
        </p:grpSpPr>
        <p:cxnSp>
          <p:nvCxnSpPr>
            <p:cNvPr id="15" name="Connecteur droit 14">
              <a:extLst>
                <a:ext uri="{FF2B5EF4-FFF2-40B4-BE49-F238E27FC236}">
                  <a16:creationId xmlns:a16="http://schemas.microsoft.com/office/drawing/2014/main" id="{63FBE33D-40BF-E274-B0F7-485A4DBDE8A5}"/>
                </a:ext>
              </a:extLst>
            </p:cNvPr>
            <p:cNvCxnSpPr/>
            <p:nvPr/>
          </p:nvCxnSpPr>
          <p:spPr>
            <a:xfrm>
              <a:off x="930077" y="3245430"/>
              <a:ext cx="0" cy="297837"/>
            </a:xfrm>
            <a:prstGeom prst="line">
              <a:avLst/>
            </a:prstGeom>
            <a:solidFill>
              <a:srgbClr val="C00000"/>
            </a:solidFill>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Ellipse 15">
              <a:extLst>
                <a:ext uri="{FF2B5EF4-FFF2-40B4-BE49-F238E27FC236}">
                  <a16:creationId xmlns:a16="http://schemas.microsoft.com/office/drawing/2014/main" id="{FE2AB801-8F16-9EE1-AE9E-7074B6F5DE89}"/>
                </a:ext>
              </a:extLst>
            </p:cNvPr>
            <p:cNvSpPr/>
            <p:nvPr/>
          </p:nvSpPr>
          <p:spPr>
            <a:xfrm>
              <a:off x="733292" y="3394349"/>
              <a:ext cx="396000" cy="395253"/>
            </a:xfrm>
            <a:prstGeom prst="ellipse">
              <a:avLst/>
            </a:prstGeom>
            <a:solidFill>
              <a:schemeClr val="bg1"/>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7" name="Groupe 16">
            <a:extLst>
              <a:ext uri="{FF2B5EF4-FFF2-40B4-BE49-F238E27FC236}">
                <a16:creationId xmlns:a16="http://schemas.microsoft.com/office/drawing/2014/main" id="{F8F37BD8-C776-9F5A-4537-447BB6D94B87}"/>
              </a:ext>
            </a:extLst>
          </p:cNvPr>
          <p:cNvGrpSpPr/>
          <p:nvPr/>
        </p:nvGrpSpPr>
        <p:grpSpPr>
          <a:xfrm flipV="1">
            <a:off x="10189834" y="5071535"/>
            <a:ext cx="396000" cy="544172"/>
            <a:chOff x="733292" y="3245430"/>
            <a:chExt cx="396000" cy="544172"/>
          </a:xfrm>
        </p:grpSpPr>
        <p:cxnSp>
          <p:nvCxnSpPr>
            <p:cNvPr id="18" name="Connecteur droit 17">
              <a:extLst>
                <a:ext uri="{FF2B5EF4-FFF2-40B4-BE49-F238E27FC236}">
                  <a16:creationId xmlns:a16="http://schemas.microsoft.com/office/drawing/2014/main" id="{07569F51-6148-F33A-20BE-99CE49378430}"/>
                </a:ext>
              </a:extLst>
            </p:cNvPr>
            <p:cNvCxnSpPr/>
            <p:nvPr/>
          </p:nvCxnSpPr>
          <p:spPr>
            <a:xfrm>
              <a:off x="930077" y="3245430"/>
              <a:ext cx="0" cy="297837"/>
            </a:xfrm>
            <a:prstGeom prst="line">
              <a:avLst/>
            </a:prstGeom>
            <a:solidFill>
              <a:srgbClr val="C00000"/>
            </a:solidFill>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Ellipse 18">
              <a:extLst>
                <a:ext uri="{FF2B5EF4-FFF2-40B4-BE49-F238E27FC236}">
                  <a16:creationId xmlns:a16="http://schemas.microsoft.com/office/drawing/2014/main" id="{A0090DEE-9B1F-C6B0-C449-107D04BF24E3}"/>
                </a:ext>
              </a:extLst>
            </p:cNvPr>
            <p:cNvSpPr/>
            <p:nvPr/>
          </p:nvSpPr>
          <p:spPr>
            <a:xfrm>
              <a:off x="733292" y="3394349"/>
              <a:ext cx="396000" cy="395253"/>
            </a:xfrm>
            <a:prstGeom prst="ellipse">
              <a:avLst/>
            </a:prstGeom>
            <a:solidFill>
              <a:schemeClr val="bg1"/>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0" name="Groupe 19">
            <a:extLst>
              <a:ext uri="{FF2B5EF4-FFF2-40B4-BE49-F238E27FC236}">
                <a16:creationId xmlns:a16="http://schemas.microsoft.com/office/drawing/2014/main" id="{2AC07589-4BCD-FE9F-34E1-6F6EE1D6C520}"/>
              </a:ext>
            </a:extLst>
          </p:cNvPr>
          <p:cNvGrpSpPr/>
          <p:nvPr/>
        </p:nvGrpSpPr>
        <p:grpSpPr>
          <a:xfrm>
            <a:off x="7334893" y="4955807"/>
            <a:ext cx="396000" cy="544172"/>
            <a:chOff x="733292" y="3245430"/>
            <a:chExt cx="396000" cy="544172"/>
          </a:xfrm>
        </p:grpSpPr>
        <p:cxnSp>
          <p:nvCxnSpPr>
            <p:cNvPr id="21" name="Connecteur droit 20">
              <a:extLst>
                <a:ext uri="{FF2B5EF4-FFF2-40B4-BE49-F238E27FC236}">
                  <a16:creationId xmlns:a16="http://schemas.microsoft.com/office/drawing/2014/main" id="{800FE715-07BD-E7D3-8D2B-09B0A63E18B0}"/>
                </a:ext>
              </a:extLst>
            </p:cNvPr>
            <p:cNvCxnSpPr/>
            <p:nvPr/>
          </p:nvCxnSpPr>
          <p:spPr>
            <a:xfrm>
              <a:off x="930077" y="3245430"/>
              <a:ext cx="0" cy="297837"/>
            </a:xfrm>
            <a:prstGeom prst="line">
              <a:avLst/>
            </a:prstGeom>
            <a:solidFill>
              <a:srgbClr val="C00000"/>
            </a:solidFill>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2" name="Ellipse 21">
              <a:extLst>
                <a:ext uri="{FF2B5EF4-FFF2-40B4-BE49-F238E27FC236}">
                  <a16:creationId xmlns:a16="http://schemas.microsoft.com/office/drawing/2014/main" id="{9F4A9DCA-3412-A9AF-0C01-FADB1F26A9DB}"/>
                </a:ext>
              </a:extLst>
            </p:cNvPr>
            <p:cNvSpPr/>
            <p:nvPr/>
          </p:nvSpPr>
          <p:spPr>
            <a:xfrm>
              <a:off x="733292" y="3394349"/>
              <a:ext cx="396000" cy="395253"/>
            </a:xfrm>
            <a:prstGeom prst="ellipse">
              <a:avLst/>
            </a:prstGeom>
            <a:solidFill>
              <a:schemeClr val="bg1"/>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6" name="Groupe 25">
            <a:extLst>
              <a:ext uri="{FF2B5EF4-FFF2-40B4-BE49-F238E27FC236}">
                <a16:creationId xmlns:a16="http://schemas.microsoft.com/office/drawing/2014/main" id="{3576498E-6FBE-5211-BF17-C0C77FC67975}"/>
              </a:ext>
            </a:extLst>
          </p:cNvPr>
          <p:cNvGrpSpPr/>
          <p:nvPr/>
        </p:nvGrpSpPr>
        <p:grpSpPr>
          <a:xfrm>
            <a:off x="3135379" y="5652251"/>
            <a:ext cx="3101340" cy="826652"/>
            <a:chOff x="3141094" y="5714050"/>
            <a:chExt cx="3101340" cy="826652"/>
          </a:xfrm>
        </p:grpSpPr>
        <p:sp>
          <p:nvSpPr>
            <p:cNvPr id="27" name="Rounded Rectangle 10">
              <a:extLst>
                <a:ext uri="{FF2B5EF4-FFF2-40B4-BE49-F238E27FC236}">
                  <a16:creationId xmlns:a16="http://schemas.microsoft.com/office/drawing/2014/main" id="{EC4FD261-231B-B832-EE6B-CD2704228F6E}"/>
                </a:ext>
              </a:extLst>
            </p:cNvPr>
            <p:cNvSpPr/>
            <p:nvPr/>
          </p:nvSpPr>
          <p:spPr bwMode="auto">
            <a:xfrm>
              <a:off x="3342040" y="5714050"/>
              <a:ext cx="2685600" cy="662400"/>
            </a:xfrm>
            <a:prstGeom prst="rect">
              <a:avLst/>
            </a:prstGeom>
            <a:noFill/>
            <a:ln w="38100">
              <a:solidFill>
                <a:srgbClr val="002060"/>
              </a:solidFill>
              <a:prstDash val="solid"/>
            </a:ln>
            <a:effectLst/>
          </p:spPr>
          <p:txBody>
            <a:bodyPr wrap="square" lIns="108000" tIns="45715" rIns="108000" bIns="45715" rtlCol="0" anchor="t">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8" name="Rectangle 27">
              <a:extLst>
                <a:ext uri="{FF2B5EF4-FFF2-40B4-BE49-F238E27FC236}">
                  <a16:creationId xmlns:a16="http://schemas.microsoft.com/office/drawing/2014/main" id="{750C5334-1263-1084-DBB8-597FBFC6FB9A}"/>
                </a:ext>
              </a:extLst>
            </p:cNvPr>
            <p:cNvSpPr/>
            <p:nvPr/>
          </p:nvSpPr>
          <p:spPr>
            <a:xfrm>
              <a:off x="3141094" y="5976822"/>
              <a:ext cx="3101340" cy="5638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9" name="Groupe 28">
            <a:extLst>
              <a:ext uri="{FF2B5EF4-FFF2-40B4-BE49-F238E27FC236}">
                <a16:creationId xmlns:a16="http://schemas.microsoft.com/office/drawing/2014/main" id="{C890D741-A04D-AE28-481F-89D313B0BB0E}"/>
              </a:ext>
            </a:extLst>
          </p:cNvPr>
          <p:cNvGrpSpPr/>
          <p:nvPr/>
        </p:nvGrpSpPr>
        <p:grpSpPr>
          <a:xfrm>
            <a:off x="5988365" y="4085614"/>
            <a:ext cx="3101340" cy="849512"/>
            <a:chOff x="5994080" y="4086453"/>
            <a:chExt cx="3101340" cy="849512"/>
          </a:xfrm>
        </p:grpSpPr>
        <p:sp>
          <p:nvSpPr>
            <p:cNvPr id="30" name="Rounded Rectangle 13">
              <a:extLst>
                <a:ext uri="{FF2B5EF4-FFF2-40B4-BE49-F238E27FC236}">
                  <a16:creationId xmlns:a16="http://schemas.microsoft.com/office/drawing/2014/main" id="{5F42B3C0-3D49-402D-8099-5D32881A9F95}"/>
                </a:ext>
              </a:extLst>
            </p:cNvPr>
            <p:cNvSpPr/>
            <p:nvPr/>
          </p:nvSpPr>
          <p:spPr bwMode="auto">
            <a:xfrm>
              <a:off x="6201950" y="4273565"/>
              <a:ext cx="2685600" cy="662400"/>
            </a:xfrm>
            <a:prstGeom prst="rect">
              <a:avLst/>
            </a:prstGeom>
            <a:noFill/>
            <a:ln w="38100">
              <a:solidFill>
                <a:srgbClr val="002060"/>
              </a:solidFill>
              <a:prstDash val="solid"/>
            </a:ln>
            <a:effectLst/>
          </p:spPr>
          <p:txBody>
            <a:bodyPr wrap="square" lIns="36000" tIns="45715" rIns="72000" bIns="45715" rtlCol="0"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1" name="Rectangle 30">
              <a:extLst>
                <a:ext uri="{FF2B5EF4-FFF2-40B4-BE49-F238E27FC236}">
                  <a16:creationId xmlns:a16="http://schemas.microsoft.com/office/drawing/2014/main" id="{4DCF8618-0C59-E298-E463-6CAF09E86F44}"/>
                </a:ext>
              </a:extLst>
            </p:cNvPr>
            <p:cNvSpPr/>
            <p:nvPr/>
          </p:nvSpPr>
          <p:spPr>
            <a:xfrm>
              <a:off x="5994080" y="4086453"/>
              <a:ext cx="3101340" cy="5638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2" name="Groupe 31">
            <a:extLst>
              <a:ext uri="{FF2B5EF4-FFF2-40B4-BE49-F238E27FC236}">
                <a16:creationId xmlns:a16="http://schemas.microsoft.com/office/drawing/2014/main" id="{F4107126-4C3C-C560-CBFF-737FA9DF342E}"/>
              </a:ext>
            </a:extLst>
          </p:cNvPr>
          <p:cNvGrpSpPr/>
          <p:nvPr/>
        </p:nvGrpSpPr>
        <p:grpSpPr>
          <a:xfrm>
            <a:off x="8837322" y="5629390"/>
            <a:ext cx="3101340" cy="841893"/>
            <a:chOff x="8843037" y="5698809"/>
            <a:chExt cx="3101340" cy="841893"/>
          </a:xfrm>
        </p:grpSpPr>
        <p:sp>
          <p:nvSpPr>
            <p:cNvPr id="33" name="Rounded Rectangle 13">
              <a:extLst>
                <a:ext uri="{FF2B5EF4-FFF2-40B4-BE49-F238E27FC236}">
                  <a16:creationId xmlns:a16="http://schemas.microsoft.com/office/drawing/2014/main" id="{3A712A38-E73D-8BF5-7A18-C8E2D5980B4D}"/>
                </a:ext>
              </a:extLst>
            </p:cNvPr>
            <p:cNvSpPr/>
            <p:nvPr/>
          </p:nvSpPr>
          <p:spPr bwMode="auto">
            <a:xfrm>
              <a:off x="9050907" y="5698809"/>
              <a:ext cx="2685600" cy="662400"/>
            </a:xfrm>
            <a:prstGeom prst="rect">
              <a:avLst/>
            </a:prstGeom>
            <a:noFill/>
            <a:ln w="38100">
              <a:solidFill>
                <a:srgbClr val="002060"/>
              </a:solidFill>
              <a:prstDash val="solid"/>
            </a:ln>
            <a:effectLst/>
          </p:spPr>
          <p:txBody>
            <a:bodyPr wrap="square" lIns="108000" tIns="45715" rIns="108000" bIns="45715" rtlCol="0" anchor="t">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4" name="Rectangle 33">
              <a:extLst>
                <a:ext uri="{FF2B5EF4-FFF2-40B4-BE49-F238E27FC236}">
                  <a16:creationId xmlns:a16="http://schemas.microsoft.com/office/drawing/2014/main" id="{01105D86-832A-E19C-6267-ABD1BA3ED184}"/>
                </a:ext>
              </a:extLst>
            </p:cNvPr>
            <p:cNvSpPr/>
            <p:nvPr/>
          </p:nvSpPr>
          <p:spPr>
            <a:xfrm>
              <a:off x="8843037" y="5976822"/>
              <a:ext cx="3101340" cy="5638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5" name="Rounded Rectangle 9">
            <a:extLst>
              <a:ext uri="{FF2B5EF4-FFF2-40B4-BE49-F238E27FC236}">
                <a16:creationId xmlns:a16="http://schemas.microsoft.com/office/drawing/2014/main" id="{7296A7C7-03A8-8C96-CA24-74A17F74AD51}"/>
              </a:ext>
            </a:extLst>
          </p:cNvPr>
          <p:cNvSpPr/>
          <p:nvPr/>
        </p:nvSpPr>
        <p:spPr bwMode="auto">
          <a:xfrm>
            <a:off x="374966" y="4057282"/>
            <a:ext cx="2727039" cy="662400"/>
          </a:xfrm>
          <a:prstGeom prst="rect">
            <a:avLst/>
          </a:prstGeom>
          <a:noFill/>
          <a:ln w="38100">
            <a:noFill/>
            <a:prstDash val="solid"/>
          </a:ln>
          <a:effectLst/>
        </p:spPr>
        <p:txBody>
          <a:bodyPr wrap="square" lIns="108000" tIns="45715" rIns="108000" bIns="45715" rtlCol="0" anchor="ctr">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Code de réseau contenant les règles et conditions d'accès au réseau électrique</a:t>
            </a:r>
          </a:p>
        </p:txBody>
      </p:sp>
      <p:sp>
        <p:nvSpPr>
          <p:cNvPr id="36" name="Rounded Rectangle 10">
            <a:extLst>
              <a:ext uri="{FF2B5EF4-FFF2-40B4-BE49-F238E27FC236}">
                <a16:creationId xmlns:a16="http://schemas.microsoft.com/office/drawing/2014/main" id="{8BB30CCB-0585-628F-400E-FA6CB113D7D4}"/>
              </a:ext>
            </a:extLst>
          </p:cNvPr>
          <p:cNvSpPr/>
          <p:nvPr/>
        </p:nvSpPr>
        <p:spPr bwMode="auto">
          <a:xfrm>
            <a:off x="3337275" y="5678625"/>
            <a:ext cx="2685600" cy="800277"/>
          </a:xfrm>
          <a:prstGeom prst="rect">
            <a:avLst/>
          </a:prstGeom>
          <a:noFill/>
          <a:ln w="38100">
            <a:noFill/>
            <a:prstDash val="solid"/>
          </a:ln>
          <a:effectLst/>
        </p:spPr>
        <p:txBody>
          <a:bodyPr wrap="square" lIns="108000" tIns="45715" rIns="108000" bIns="45715" rtlCol="0" anchor="t">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Normes de connexion, incluant notamment la tension, la fréquence, etc. .</a:t>
            </a:r>
          </a:p>
        </p:txBody>
      </p:sp>
      <p:sp>
        <p:nvSpPr>
          <p:cNvPr id="37" name="Rounded Rectangle 13">
            <a:extLst>
              <a:ext uri="{FF2B5EF4-FFF2-40B4-BE49-F238E27FC236}">
                <a16:creationId xmlns:a16="http://schemas.microsoft.com/office/drawing/2014/main" id="{822AA969-B854-9D0C-A16E-278146C2D9BE}"/>
              </a:ext>
            </a:extLst>
          </p:cNvPr>
          <p:cNvSpPr/>
          <p:nvPr/>
        </p:nvSpPr>
        <p:spPr bwMode="auto">
          <a:xfrm>
            <a:off x="6197185" y="4386874"/>
            <a:ext cx="2685600" cy="331200"/>
          </a:xfrm>
          <a:prstGeom prst="rect">
            <a:avLst/>
          </a:prstGeom>
          <a:noFill/>
          <a:ln w="38100">
            <a:noFill/>
            <a:prstDash val="solid"/>
          </a:ln>
          <a:effectLst/>
        </p:spPr>
        <p:txBody>
          <a:bodyPr wrap="square" lIns="36000" tIns="45715" rIns="72000" bIns="45715" rtlCol="0"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Étude d'intégration</a:t>
            </a:r>
          </a:p>
        </p:txBody>
      </p:sp>
      <p:sp>
        <p:nvSpPr>
          <p:cNvPr id="38" name="Rounded Rectangle 13">
            <a:extLst>
              <a:ext uri="{FF2B5EF4-FFF2-40B4-BE49-F238E27FC236}">
                <a16:creationId xmlns:a16="http://schemas.microsoft.com/office/drawing/2014/main" id="{3AFDBF83-528B-7F76-DB59-0FB902F58735}"/>
              </a:ext>
            </a:extLst>
          </p:cNvPr>
          <p:cNvSpPr/>
          <p:nvPr/>
        </p:nvSpPr>
        <p:spPr bwMode="auto">
          <a:xfrm>
            <a:off x="9053762" y="5678626"/>
            <a:ext cx="2685600" cy="662400"/>
          </a:xfrm>
          <a:prstGeom prst="rect">
            <a:avLst/>
          </a:prstGeom>
          <a:noFill/>
          <a:ln w="38100">
            <a:noFill/>
            <a:prstDash val="solid"/>
          </a:ln>
          <a:effectLst/>
        </p:spPr>
        <p:txBody>
          <a:bodyPr wrap="square" lIns="108000" tIns="45715" rIns="108000" bIns="45715" rtlCol="0" anchor="t">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Points de livraison et d'injection.</a:t>
            </a:r>
          </a:p>
        </p:txBody>
      </p:sp>
      <p:sp>
        <p:nvSpPr>
          <p:cNvPr id="45" name="ZoneTexte 44">
            <a:extLst>
              <a:ext uri="{FF2B5EF4-FFF2-40B4-BE49-F238E27FC236}">
                <a16:creationId xmlns:a16="http://schemas.microsoft.com/office/drawing/2014/main" id="{7CF24AD5-AF41-A95A-0BB7-4219E1D49D0E}"/>
              </a:ext>
            </a:extLst>
          </p:cNvPr>
          <p:cNvSpPr txBox="1"/>
          <p:nvPr>
            <p:custDataLst>
              <p:tags r:id="rId1"/>
            </p:custDataLst>
          </p:nvPr>
        </p:nvSpPr>
        <p:spPr>
          <a:xfrm>
            <a:off x="174600" y="706725"/>
            <a:ext cx="11774653" cy="58477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Principes de raccordement des EnR au réseau</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spTree>
    <p:extLst>
      <p:ext uri="{BB962C8B-B14F-4D97-AF65-F5344CB8AC3E}">
        <p14:creationId xmlns:p14="http://schemas.microsoft.com/office/powerpoint/2010/main" val="3261073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909C0-DFFB-71FF-2514-6FDE771496BE}"/>
            </a:ext>
          </a:extLst>
        </p:cNvPr>
        <p:cNvGrpSpPr/>
        <p:nvPr/>
      </p:nvGrpSpPr>
      <p:grpSpPr>
        <a:xfrm>
          <a:off x="0" y="0"/>
          <a:ext cx="0" cy="0"/>
          <a:chOff x="0" y="0"/>
          <a:chExt cx="0" cy="0"/>
        </a:xfrm>
      </p:grpSpPr>
      <p:sp>
        <p:nvSpPr>
          <p:cNvPr id="2" name="Freeform 35">
            <a:extLst>
              <a:ext uri="{FF2B5EF4-FFF2-40B4-BE49-F238E27FC236}">
                <a16:creationId xmlns:a16="http://schemas.microsoft.com/office/drawing/2014/main" id="{59BEFC3F-CE5C-0102-8B44-1EC165C1AFC4}"/>
              </a:ext>
            </a:extLst>
          </p:cNvPr>
          <p:cNvSpPr>
            <a:spLocks/>
          </p:cNvSpPr>
          <p:nvPr/>
        </p:nvSpPr>
        <p:spPr bwMode="auto">
          <a:xfrm flipV="1">
            <a:off x="1759505" y="5217368"/>
            <a:ext cx="382588" cy="430212"/>
          </a:xfrm>
          <a:custGeom>
            <a:avLst/>
            <a:gdLst>
              <a:gd name="T0" fmla="*/ 381000 w 241"/>
              <a:gd name="T1" fmla="*/ 0 h 433"/>
              <a:gd name="T2" fmla="*/ 0 w 241"/>
              <a:gd name="T3" fmla="*/ 429218 h 433"/>
              <a:gd name="T4" fmla="*/ 228600 w 241"/>
              <a:gd name="T5" fmla="*/ 0 h 433"/>
              <a:gd name="T6" fmla="*/ 381000 w 241"/>
              <a:gd name="T7" fmla="*/ 0 h 4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1" h="433">
                <a:moveTo>
                  <a:pt x="240" y="0"/>
                </a:moveTo>
                <a:lnTo>
                  <a:pt x="0" y="432"/>
                </a:lnTo>
                <a:lnTo>
                  <a:pt x="144" y="0"/>
                </a:lnTo>
                <a:lnTo>
                  <a:pt x="240" y="0"/>
                </a:lnTo>
              </a:path>
            </a:pathLst>
          </a:custGeom>
          <a:solidFill>
            <a:srgbClr val="000000"/>
          </a:solidFill>
          <a:ln>
            <a:noFill/>
          </a:ln>
          <a:effectLst/>
          <a:extLst>
            <a:ext uri="{91240B29-F687-4F45-9708-019B960494DF}">
              <a14:hiddenLine xmlns:a14="http://schemas.microsoft.com/office/drawing/2010/main" w="9525"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 name="Rounded Rectangle 9">
            <a:extLst>
              <a:ext uri="{FF2B5EF4-FFF2-40B4-BE49-F238E27FC236}">
                <a16:creationId xmlns:a16="http://schemas.microsoft.com/office/drawing/2014/main" id="{4BAAC3E0-8072-06CE-0443-5C179B281B90}"/>
              </a:ext>
            </a:extLst>
          </p:cNvPr>
          <p:cNvSpPr/>
          <p:nvPr/>
        </p:nvSpPr>
        <p:spPr bwMode="auto">
          <a:xfrm>
            <a:off x="1199724" y="3548759"/>
            <a:ext cx="1419741" cy="1752903"/>
          </a:xfrm>
          <a:prstGeom prst="roundRect">
            <a:avLst>
              <a:gd name="adj" fmla="val 8225"/>
            </a:avLst>
          </a:prstGeom>
          <a:solidFill>
            <a:schemeClr val="tx1"/>
          </a:solidFill>
          <a:ln>
            <a:solidFill>
              <a:srgbClr val="FFFFFF">
                <a:lumMod val="75000"/>
              </a:srgbClr>
            </a:solidFill>
          </a:ln>
          <a:effectLst>
            <a:outerShdw blurRad="50800" dist="38100" dir="5400000" algn="t" rotWithShape="0">
              <a:prstClr val="black">
                <a:alpha val="40000"/>
              </a:prstClr>
            </a:outerShdw>
          </a:effectLst>
        </p:spPr>
        <p:txBody>
          <a:bodyPr wrap="square" lIns="0" tIns="45715" rIns="0" bIns="45715" rtlCol="0" anchor="ctr">
            <a:noAutofit/>
          </a:bodyPr>
          <a:lstStyle/>
          <a:p>
            <a:pPr marL="0" marR="0" lvl="0" indent="0" algn="ctr" defTabSz="623853" rtl="0" eaLnBrk="1" fontAlgn="base" latinLnBrk="0" hangingPunct="1">
              <a:lnSpc>
                <a:spcPct val="100000"/>
              </a:lnSpc>
              <a:spcBef>
                <a:spcPts val="200"/>
              </a:spcBef>
              <a:spcAft>
                <a:spcPts val="200"/>
              </a:spcAft>
              <a:buClr>
                <a:srgbClr val="000000"/>
              </a:buClr>
              <a:buSzTx/>
              <a:buFontTx/>
              <a:buNone/>
              <a:tabLst/>
              <a:defRPr/>
            </a:pPr>
            <a:r>
              <a:rPr kumimoji="0" lang="fr-FR" sz="1400" b="1" i="0" u="none" strike="noStrike" kern="1200" cap="none" spc="0" normalizeH="0" baseline="0" noProof="0" dirty="0">
                <a:ln>
                  <a:noFill/>
                </a:ln>
                <a:solidFill>
                  <a:srgbClr val="FFFFFF"/>
                </a:solidFill>
                <a:effectLst/>
                <a:uLnTx/>
                <a:uFillTx/>
                <a:latin typeface="Arial" charset="0"/>
                <a:ea typeface="+mn-ea"/>
                <a:cs typeface="Times New Roman" pitchFamily="18" charset="0"/>
              </a:rPr>
              <a:t>Préparation de la demande de raccordement</a:t>
            </a:r>
          </a:p>
        </p:txBody>
      </p:sp>
      <p:sp>
        <p:nvSpPr>
          <p:cNvPr id="10" name="Rounded Rectangle 10">
            <a:extLst>
              <a:ext uri="{FF2B5EF4-FFF2-40B4-BE49-F238E27FC236}">
                <a16:creationId xmlns:a16="http://schemas.microsoft.com/office/drawing/2014/main" id="{EB10D193-0A2D-936E-0127-EFA8F76615EB}"/>
              </a:ext>
            </a:extLst>
          </p:cNvPr>
          <p:cNvSpPr/>
          <p:nvPr/>
        </p:nvSpPr>
        <p:spPr bwMode="auto">
          <a:xfrm>
            <a:off x="3941468" y="3534075"/>
            <a:ext cx="1419741" cy="1752903"/>
          </a:xfrm>
          <a:prstGeom prst="roundRect">
            <a:avLst>
              <a:gd name="adj" fmla="val 8225"/>
            </a:avLst>
          </a:prstGeom>
          <a:solidFill>
            <a:schemeClr val="accent5">
              <a:lumMod val="50000"/>
            </a:schemeClr>
          </a:solidFill>
          <a:ln>
            <a:solidFill>
              <a:srgbClr val="FFFFFF">
                <a:lumMod val="75000"/>
              </a:srgbClr>
            </a:solidFill>
          </a:ln>
          <a:effectLst>
            <a:outerShdw blurRad="50800" dist="38100" dir="5400000" algn="t" rotWithShape="0">
              <a:prstClr val="black">
                <a:alpha val="40000"/>
              </a:prstClr>
            </a:outerShdw>
          </a:effectLst>
        </p:spPr>
        <p:txBody>
          <a:bodyPr wrap="square" lIns="0" tIns="45715" rIns="0" bIns="45715" rtlCol="0" anchor="ctr">
            <a:noAutofit/>
          </a:bodyPr>
          <a:lstStyle/>
          <a:p>
            <a:pPr marL="0" marR="0" lvl="0" indent="0" algn="ctr" defTabSz="623853" rtl="0" eaLnBrk="1" fontAlgn="auto" latinLnBrk="0" hangingPunct="1">
              <a:lnSpc>
                <a:spcPct val="100000"/>
              </a:lnSpc>
              <a:spcBef>
                <a:spcPts val="200"/>
              </a:spcBef>
              <a:spcAft>
                <a:spcPts val="200"/>
              </a:spcAft>
              <a:buClr>
                <a:srgbClr val="000000"/>
              </a:buClr>
              <a:buSzTx/>
              <a:buFontTx/>
              <a:buNone/>
              <a:tabLst/>
              <a:defRPr/>
            </a:pPr>
            <a:r>
              <a:rPr kumimoji="0" lang="fr-FR" sz="1400" b="1" i="0" u="none" strike="noStrike" kern="0" cap="none" spc="0" normalizeH="0" baseline="0" noProof="0" dirty="0">
                <a:ln>
                  <a:noFill/>
                </a:ln>
                <a:solidFill>
                  <a:srgbClr val="FFFFFF"/>
                </a:solidFill>
                <a:effectLst/>
                <a:uLnTx/>
                <a:uFillTx/>
                <a:latin typeface="Arial" charset="0"/>
                <a:ea typeface="+mn-ea"/>
                <a:cs typeface="Times New Roman" pitchFamily="18" charset="0"/>
              </a:rPr>
              <a:t>Préparation des études d'intégration aux réseaux</a:t>
            </a:r>
          </a:p>
        </p:txBody>
      </p:sp>
      <p:sp>
        <p:nvSpPr>
          <p:cNvPr id="11" name="Rounded Rectangle 13">
            <a:extLst>
              <a:ext uri="{FF2B5EF4-FFF2-40B4-BE49-F238E27FC236}">
                <a16:creationId xmlns:a16="http://schemas.microsoft.com/office/drawing/2014/main" id="{F0B18C63-23C1-4C63-9E61-B5E68EDEACCE}"/>
              </a:ext>
            </a:extLst>
          </p:cNvPr>
          <p:cNvSpPr/>
          <p:nvPr/>
        </p:nvSpPr>
        <p:spPr bwMode="auto">
          <a:xfrm>
            <a:off x="6665964" y="3548760"/>
            <a:ext cx="1419741" cy="1743547"/>
          </a:xfrm>
          <a:prstGeom prst="roundRect">
            <a:avLst>
              <a:gd name="adj" fmla="val 8225"/>
            </a:avLst>
          </a:prstGeom>
          <a:solidFill>
            <a:schemeClr val="accent5">
              <a:lumMod val="75000"/>
            </a:schemeClr>
          </a:solidFill>
          <a:ln>
            <a:solidFill>
              <a:srgbClr val="FFFFFF">
                <a:lumMod val="75000"/>
              </a:srgbClr>
            </a:solidFill>
          </a:ln>
          <a:effectLst>
            <a:outerShdw blurRad="50800" dist="38100" dir="5400000" algn="t" rotWithShape="0">
              <a:prstClr val="black">
                <a:alpha val="40000"/>
              </a:prstClr>
            </a:outerShdw>
          </a:effectLst>
        </p:spPr>
        <p:txBody>
          <a:bodyPr wrap="square" lIns="0" tIns="45715" rIns="0" bIns="45715" rtlCol="0" anchor="ctr">
            <a:noAutofit/>
          </a:bodyPr>
          <a:lstStyle/>
          <a:p>
            <a:pPr marL="0" marR="0" lvl="0" indent="0" algn="ctr" defTabSz="623853" rtl="0" eaLnBrk="1" fontAlgn="auto" latinLnBrk="0" hangingPunct="1">
              <a:lnSpc>
                <a:spcPct val="100000"/>
              </a:lnSpc>
              <a:spcBef>
                <a:spcPts val="200"/>
              </a:spcBef>
              <a:spcAft>
                <a:spcPts val="200"/>
              </a:spcAft>
              <a:buClr>
                <a:srgbClr val="000000"/>
              </a:buClr>
              <a:buSzTx/>
              <a:buFontTx/>
              <a:buNone/>
              <a:tabLst/>
              <a:defRPr/>
            </a:pPr>
            <a:r>
              <a:rPr kumimoji="0" lang="fr-FR" sz="1400" b="1" i="0" u="none" strike="noStrike" kern="0" cap="none" spc="0" normalizeH="0" baseline="0" noProof="0" dirty="0">
                <a:ln>
                  <a:noFill/>
                </a:ln>
                <a:solidFill>
                  <a:srgbClr val="FFFFFF"/>
                </a:solidFill>
                <a:effectLst/>
                <a:uLnTx/>
                <a:uFillTx/>
                <a:latin typeface="Arial" charset="0"/>
                <a:ea typeface="+mn-ea"/>
                <a:cs typeface="Times New Roman" pitchFamily="18" charset="0"/>
              </a:rPr>
              <a:t>Investigation et vérification (conformité avec le code de réseau) </a:t>
            </a:r>
          </a:p>
        </p:txBody>
      </p:sp>
      <p:sp>
        <p:nvSpPr>
          <p:cNvPr id="12" name="Striped Right Arrow 14">
            <a:extLst>
              <a:ext uri="{FF2B5EF4-FFF2-40B4-BE49-F238E27FC236}">
                <a16:creationId xmlns:a16="http://schemas.microsoft.com/office/drawing/2014/main" id="{628810A3-930A-E5BD-B1AB-D6122CF452F2}"/>
              </a:ext>
            </a:extLst>
          </p:cNvPr>
          <p:cNvSpPr/>
          <p:nvPr/>
        </p:nvSpPr>
        <p:spPr bwMode="auto">
          <a:xfrm>
            <a:off x="2943898" y="4114331"/>
            <a:ext cx="691625" cy="608511"/>
          </a:xfrm>
          <a:prstGeom prst="stripedRightArrow">
            <a:avLst/>
          </a:prstGeom>
          <a:solidFill>
            <a:srgbClr val="FFFFFF">
              <a:lumMod val="85000"/>
            </a:srgbClr>
          </a:solidFill>
          <a:ln>
            <a:solidFill>
              <a:srgbClr val="FFFFFF">
                <a:lumMod val="75000"/>
              </a:srgbClr>
            </a:solidFill>
          </a:ln>
          <a:effectLst>
            <a:outerShdw blurRad="50800" dist="38100" dir="5400000" algn="t" rotWithShape="0">
              <a:prstClr val="black">
                <a:alpha val="40000"/>
              </a:prstClr>
            </a:outerShdw>
          </a:effectLst>
        </p:spPr>
        <p:txBody>
          <a:bodyPr wrap="square" lIns="0" tIns="45715" rIns="0" bIns="45715" rtlCol="0" anchor="ctr">
            <a:noAutofit/>
          </a:bodyPr>
          <a:lstStyle/>
          <a:p>
            <a:pPr marL="0" marR="0" lvl="0" indent="0" algn="ctr" defTabSz="623853" rtl="0" eaLnBrk="1" fontAlgn="auto" latinLnBrk="0" hangingPunct="1">
              <a:lnSpc>
                <a:spcPct val="100000"/>
              </a:lnSpc>
              <a:spcBef>
                <a:spcPts val="200"/>
              </a:spcBef>
              <a:spcAft>
                <a:spcPts val="200"/>
              </a:spcAft>
              <a:buClr>
                <a:srgbClr val="000000"/>
              </a:buClr>
              <a:buSzTx/>
              <a:buFontTx/>
              <a:buNone/>
              <a:tabLst/>
              <a:defRPr/>
            </a:pPr>
            <a:endParaRPr kumimoji="0" lang="fr-FR" sz="1200" b="1" i="0" u="none" strike="noStrike" kern="0" cap="none" spc="0" normalizeH="0" baseline="0" noProof="0" dirty="0">
              <a:ln>
                <a:noFill/>
              </a:ln>
              <a:solidFill>
                <a:srgbClr val="FFFFFF"/>
              </a:solidFill>
              <a:effectLst/>
              <a:uLnTx/>
              <a:uFillTx/>
              <a:latin typeface="Arial" charset="0"/>
              <a:ea typeface="+mn-ea"/>
              <a:cs typeface="Times New Roman" pitchFamily="18" charset="0"/>
            </a:endParaRPr>
          </a:p>
        </p:txBody>
      </p:sp>
      <p:sp>
        <p:nvSpPr>
          <p:cNvPr id="13" name="Striped Right Arrow 15">
            <a:extLst>
              <a:ext uri="{FF2B5EF4-FFF2-40B4-BE49-F238E27FC236}">
                <a16:creationId xmlns:a16="http://schemas.microsoft.com/office/drawing/2014/main" id="{A3184C6A-F6B3-DDF9-472F-BDF96B19E91C}"/>
              </a:ext>
            </a:extLst>
          </p:cNvPr>
          <p:cNvSpPr/>
          <p:nvPr/>
        </p:nvSpPr>
        <p:spPr bwMode="auto">
          <a:xfrm>
            <a:off x="5693471" y="4114331"/>
            <a:ext cx="691625" cy="675013"/>
          </a:xfrm>
          <a:prstGeom prst="stripedRightArrow">
            <a:avLst/>
          </a:prstGeom>
          <a:solidFill>
            <a:srgbClr val="FFFFFF">
              <a:lumMod val="85000"/>
            </a:srgbClr>
          </a:solidFill>
          <a:ln>
            <a:solidFill>
              <a:srgbClr val="FFFFFF">
                <a:lumMod val="75000"/>
              </a:srgbClr>
            </a:solidFill>
          </a:ln>
          <a:effectLst>
            <a:outerShdw blurRad="50800" dist="38100" dir="5400000" algn="t" rotWithShape="0">
              <a:prstClr val="black">
                <a:alpha val="40000"/>
              </a:prstClr>
            </a:outerShdw>
          </a:effectLst>
        </p:spPr>
        <p:txBody>
          <a:bodyPr wrap="square" lIns="0" tIns="45715" rIns="0" bIns="45715" rtlCol="0" anchor="ctr">
            <a:noAutofit/>
          </a:bodyPr>
          <a:lstStyle/>
          <a:p>
            <a:pPr marL="0" marR="0" lvl="0" indent="0" algn="ctr" defTabSz="623853" rtl="0" eaLnBrk="1" fontAlgn="auto" latinLnBrk="0" hangingPunct="1">
              <a:lnSpc>
                <a:spcPct val="100000"/>
              </a:lnSpc>
              <a:spcBef>
                <a:spcPts val="200"/>
              </a:spcBef>
              <a:spcAft>
                <a:spcPts val="200"/>
              </a:spcAft>
              <a:buClr>
                <a:srgbClr val="000000"/>
              </a:buClr>
              <a:buSzTx/>
              <a:buFontTx/>
              <a:buNone/>
              <a:tabLst/>
              <a:defRPr/>
            </a:pPr>
            <a:endParaRPr kumimoji="0" lang="fr-FR" sz="1200" b="1" i="0" u="none" strike="noStrike" kern="0" cap="none" spc="0" normalizeH="0" baseline="0" noProof="0" dirty="0">
              <a:ln>
                <a:noFill/>
              </a:ln>
              <a:solidFill>
                <a:srgbClr val="FFFFFF"/>
              </a:solidFill>
              <a:effectLst/>
              <a:uLnTx/>
              <a:uFillTx/>
              <a:latin typeface="Arial" charset="0"/>
              <a:ea typeface="+mn-ea"/>
              <a:cs typeface="Times New Roman" pitchFamily="18" charset="0"/>
            </a:endParaRPr>
          </a:p>
        </p:txBody>
      </p:sp>
      <p:sp>
        <p:nvSpPr>
          <p:cNvPr id="14" name="Striped Right Arrow 15">
            <a:extLst>
              <a:ext uri="{FF2B5EF4-FFF2-40B4-BE49-F238E27FC236}">
                <a16:creationId xmlns:a16="http://schemas.microsoft.com/office/drawing/2014/main" id="{9631005C-7091-355E-EB6C-92DF725C9A9B}"/>
              </a:ext>
            </a:extLst>
          </p:cNvPr>
          <p:cNvSpPr/>
          <p:nvPr/>
        </p:nvSpPr>
        <p:spPr bwMode="auto">
          <a:xfrm>
            <a:off x="8409574" y="4114331"/>
            <a:ext cx="691625" cy="675013"/>
          </a:xfrm>
          <a:prstGeom prst="stripedRightArrow">
            <a:avLst/>
          </a:prstGeom>
          <a:solidFill>
            <a:srgbClr val="FFFFFF">
              <a:lumMod val="85000"/>
            </a:srgbClr>
          </a:solidFill>
          <a:ln>
            <a:solidFill>
              <a:srgbClr val="FFFFFF">
                <a:lumMod val="75000"/>
              </a:srgbClr>
            </a:solidFill>
          </a:ln>
          <a:effectLst>
            <a:outerShdw blurRad="50800" dist="38100" dir="5400000" algn="t" rotWithShape="0">
              <a:prstClr val="black">
                <a:alpha val="40000"/>
              </a:prstClr>
            </a:outerShdw>
          </a:effectLst>
        </p:spPr>
        <p:txBody>
          <a:bodyPr wrap="square" lIns="0" tIns="45715" rIns="0" bIns="45715" rtlCol="0" anchor="ctr">
            <a:noAutofit/>
          </a:bodyPr>
          <a:lstStyle/>
          <a:p>
            <a:pPr marL="0" marR="0" lvl="0" indent="0" algn="ctr" defTabSz="623853" rtl="0" eaLnBrk="1" fontAlgn="auto" latinLnBrk="0" hangingPunct="1">
              <a:lnSpc>
                <a:spcPct val="100000"/>
              </a:lnSpc>
              <a:spcBef>
                <a:spcPts val="200"/>
              </a:spcBef>
              <a:spcAft>
                <a:spcPts val="200"/>
              </a:spcAft>
              <a:buClr>
                <a:srgbClr val="000000"/>
              </a:buClr>
              <a:buSzTx/>
              <a:buFontTx/>
              <a:buNone/>
              <a:tabLst/>
              <a:defRPr/>
            </a:pPr>
            <a:endParaRPr kumimoji="0" lang="fr-FR" sz="1200" b="1" i="0" u="none" strike="noStrike" kern="0" cap="none" spc="0" normalizeH="0" baseline="0" noProof="0" dirty="0">
              <a:ln>
                <a:noFill/>
              </a:ln>
              <a:solidFill>
                <a:srgbClr val="FFFFFF"/>
              </a:solidFill>
              <a:effectLst/>
              <a:uLnTx/>
              <a:uFillTx/>
              <a:latin typeface="Arial" charset="0"/>
              <a:ea typeface="+mn-ea"/>
              <a:cs typeface="Times New Roman" pitchFamily="18" charset="0"/>
            </a:endParaRPr>
          </a:p>
        </p:txBody>
      </p:sp>
      <p:sp>
        <p:nvSpPr>
          <p:cNvPr id="15" name="Rounded Rectangle 13">
            <a:extLst>
              <a:ext uri="{FF2B5EF4-FFF2-40B4-BE49-F238E27FC236}">
                <a16:creationId xmlns:a16="http://schemas.microsoft.com/office/drawing/2014/main" id="{753DE4DB-A3BC-04DD-32D8-3F7741493F78}"/>
              </a:ext>
            </a:extLst>
          </p:cNvPr>
          <p:cNvSpPr/>
          <p:nvPr/>
        </p:nvSpPr>
        <p:spPr bwMode="auto">
          <a:xfrm>
            <a:off x="9295070" y="3534076"/>
            <a:ext cx="1419741" cy="1768141"/>
          </a:xfrm>
          <a:prstGeom prst="roundRect">
            <a:avLst>
              <a:gd name="adj" fmla="val 8225"/>
            </a:avLst>
          </a:prstGeom>
          <a:solidFill>
            <a:schemeClr val="accent5">
              <a:lumMod val="60000"/>
              <a:lumOff val="40000"/>
            </a:schemeClr>
          </a:solidFill>
          <a:ln>
            <a:solidFill>
              <a:srgbClr val="FFFFFF">
                <a:lumMod val="75000"/>
              </a:srgbClr>
            </a:solidFill>
          </a:ln>
          <a:effectLst>
            <a:outerShdw blurRad="50800" dist="38100" dir="5400000" algn="t" rotWithShape="0">
              <a:prstClr val="black">
                <a:alpha val="40000"/>
              </a:prstClr>
            </a:outerShdw>
          </a:effectLst>
        </p:spPr>
        <p:txBody>
          <a:bodyPr wrap="square" lIns="0" tIns="45715" rIns="0" bIns="45715" rtlCol="0" anchor="ctr">
            <a:noAutofit/>
          </a:bodyPr>
          <a:lstStyle/>
          <a:p>
            <a:pPr marL="0" marR="0" lvl="0" indent="0" algn="ctr" defTabSz="623853" rtl="0" eaLnBrk="1" fontAlgn="auto" latinLnBrk="0" hangingPunct="1">
              <a:lnSpc>
                <a:spcPct val="100000"/>
              </a:lnSpc>
              <a:spcBef>
                <a:spcPts val="200"/>
              </a:spcBef>
              <a:spcAft>
                <a:spcPts val="200"/>
              </a:spcAft>
              <a:buClr>
                <a:srgbClr val="000000"/>
              </a:buClr>
              <a:buSzTx/>
              <a:buFontTx/>
              <a:buNone/>
              <a:tabLst/>
              <a:defRPr/>
            </a:pPr>
            <a:r>
              <a:rPr kumimoji="0" lang="fr-FR" sz="1400" b="1" i="0" u="none" strike="noStrike" kern="0" cap="none" spc="0" normalizeH="0" baseline="0" noProof="0" dirty="0">
                <a:ln>
                  <a:noFill/>
                </a:ln>
                <a:solidFill>
                  <a:srgbClr val="FFFFFF"/>
                </a:solidFill>
                <a:effectLst/>
                <a:uLnTx/>
                <a:uFillTx/>
                <a:latin typeface="Arial" charset="0"/>
                <a:ea typeface="+mn-ea"/>
                <a:cs typeface="Times New Roman" pitchFamily="18" charset="0"/>
              </a:rPr>
              <a:t>Préparation et signature de la convention de raccordement</a:t>
            </a:r>
          </a:p>
        </p:txBody>
      </p:sp>
      <p:sp>
        <p:nvSpPr>
          <p:cNvPr id="16" name="Rectangle 95">
            <a:extLst>
              <a:ext uri="{FF2B5EF4-FFF2-40B4-BE49-F238E27FC236}">
                <a16:creationId xmlns:a16="http://schemas.microsoft.com/office/drawing/2014/main" id="{498ABF4E-C94E-D25F-B617-E1043189EF3E}"/>
              </a:ext>
            </a:extLst>
          </p:cNvPr>
          <p:cNvSpPr>
            <a:spLocks noChangeArrowheads="1"/>
          </p:cNvSpPr>
          <p:nvPr/>
        </p:nvSpPr>
        <p:spPr bwMode="auto">
          <a:xfrm>
            <a:off x="1132181" y="5654471"/>
            <a:ext cx="1789440" cy="457200"/>
          </a:xfrm>
          <a:prstGeom prst="rect">
            <a:avLst/>
          </a:prstGeom>
          <a:solidFill>
            <a:srgbClr val="000000"/>
          </a:solidFill>
          <a:ln w="9525">
            <a:solidFill>
              <a:srgbClr val="000000"/>
            </a:solidFill>
            <a:miter lim="800000"/>
            <a:headEnd/>
            <a:tailEnd/>
          </a:ln>
          <a:effectLst>
            <a:outerShdw dist="35921" dir="2700000" algn="ctr" rotWithShape="0">
              <a:srgbClr val="000000"/>
            </a:outerShdw>
          </a:effectLst>
        </p:spPr>
        <p:txBody>
          <a:bodyPr lIns="9144" rIns="9144"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1" u="none" strike="noStrike" kern="0" cap="none" spc="0" normalizeH="0" baseline="0" noProof="0" dirty="0">
                <a:ln>
                  <a:noFill/>
                </a:ln>
                <a:solidFill>
                  <a:srgbClr val="FFFFFF"/>
                </a:solidFill>
                <a:effectLst/>
                <a:uLnTx/>
                <a:uFillTx/>
                <a:latin typeface="Arial" panose="020B0604020202020204" pitchFamily="34" charset="0"/>
                <a:ea typeface="+mn-ea"/>
                <a:cs typeface="+mn-cs"/>
              </a:rPr>
              <a:t>Par les </a:t>
            </a:r>
            <a:r>
              <a:rPr kumimoji="0" lang="fr-FR" sz="1300" b="0" i="1" u="none" strike="noStrike" kern="0" cap="none" spc="0" normalizeH="0" baseline="0" noProof="0" dirty="0" err="1">
                <a:ln>
                  <a:noFill/>
                </a:ln>
                <a:solidFill>
                  <a:srgbClr val="FFFFFF"/>
                </a:solidFill>
                <a:effectLst/>
                <a:uLnTx/>
                <a:uFillTx/>
                <a:latin typeface="Arial" panose="020B0604020202020204" pitchFamily="34" charset="0"/>
                <a:ea typeface="+mn-ea"/>
                <a:cs typeface="+mn-cs"/>
              </a:rPr>
              <a:t>PIEs</a:t>
            </a:r>
            <a:endParaRPr kumimoji="0" lang="fr-FR" sz="1300" b="0" i="1" u="none" strike="noStrike" kern="0" cap="none" spc="0" normalizeH="0" baseline="0" noProof="0" dirty="0">
              <a:ln>
                <a:noFill/>
              </a:ln>
              <a:solidFill>
                <a:srgbClr val="FFFFFF"/>
              </a:solidFill>
              <a:effectLst/>
              <a:uLnTx/>
              <a:uFillTx/>
              <a:latin typeface="Arial" panose="020B0604020202020204" pitchFamily="34" charset="0"/>
              <a:ea typeface="+mn-ea"/>
              <a:cs typeface="+mn-cs"/>
            </a:endParaRPr>
          </a:p>
        </p:txBody>
      </p:sp>
      <p:sp>
        <p:nvSpPr>
          <p:cNvPr id="17" name="Rectangle 95">
            <a:extLst>
              <a:ext uri="{FF2B5EF4-FFF2-40B4-BE49-F238E27FC236}">
                <a16:creationId xmlns:a16="http://schemas.microsoft.com/office/drawing/2014/main" id="{E3E3A749-E6B3-E410-60F5-25E5403A3834}"/>
              </a:ext>
            </a:extLst>
          </p:cNvPr>
          <p:cNvSpPr>
            <a:spLocks noChangeArrowheads="1"/>
          </p:cNvSpPr>
          <p:nvPr/>
        </p:nvSpPr>
        <p:spPr bwMode="auto">
          <a:xfrm>
            <a:off x="3922521" y="5647580"/>
            <a:ext cx="1789440" cy="457200"/>
          </a:xfrm>
          <a:prstGeom prst="rect">
            <a:avLst/>
          </a:prstGeom>
          <a:solidFill>
            <a:srgbClr val="000000"/>
          </a:solidFill>
          <a:ln w="9525">
            <a:solidFill>
              <a:srgbClr val="000000"/>
            </a:solidFill>
            <a:miter lim="800000"/>
            <a:headEnd/>
            <a:tailEnd/>
          </a:ln>
          <a:effectLst>
            <a:outerShdw dist="35921" dir="2700000" algn="ctr" rotWithShape="0">
              <a:srgbClr val="000000"/>
            </a:outerShdw>
          </a:effectLst>
        </p:spPr>
        <p:txBody>
          <a:bodyPr lIns="9144" rIns="9144"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1" u="none" strike="noStrike" kern="0" cap="none" spc="0" normalizeH="0" baseline="0" noProof="0" dirty="0">
                <a:ln>
                  <a:noFill/>
                </a:ln>
                <a:solidFill>
                  <a:srgbClr val="FFFFFF"/>
                </a:solidFill>
                <a:effectLst/>
                <a:uLnTx/>
                <a:uFillTx/>
                <a:latin typeface="Arial" panose="020B0604020202020204" pitchFamily="34" charset="0"/>
                <a:ea typeface="+mn-ea"/>
                <a:cs typeface="+mn-cs"/>
              </a:rPr>
              <a:t>Par les PIE ou par l'opérateur du réseau</a:t>
            </a:r>
          </a:p>
        </p:txBody>
      </p:sp>
      <p:sp>
        <p:nvSpPr>
          <p:cNvPr id="18" name="Freeform 35">
            <a:extLst>
              <a:ext uri="{FF2B5EF4-FFF2-40B4-BE49-F238E27FC236}">
                <a16:creationId xmlns:a16="http://schemas.microsoft.com/office/drawing/2014/main" id="{A4769330-4910-CC78-A3BB-210DF9193171}"/>
              </a:ext>
            </a:extLst>
          </p:cNvPr>
          <p:cNvSpPr>
            <a:spLocks/>
          </p:cNvSpPr>
          <p:nvPr/>
        </p:nvSpPr>
        <p:spPr bwMode="auto">
          <a:xfrm flipV="1">
            <a:off x="4508754" y="5217368"/>
            <a:ext cx="382588" cy="430212"/>
          </a:xfrm>
          <a:custGeom>
            <a:avLst/>
            <a:gdLst>
              <a:gd name="T0" fmla="*/ 381000 w 241"/>
              <a:gd name="T1" fmla="*/ 0 h 433"/>
              <a:gd name="T2" fmla="*/ 0 w 241"/>
              <a:gd name="T3" fmla="*/ 429218 h 433"/>
              <a:gd name="T4" fmla="*/ 228600 w 241"/>
              <a:gd name="T5" fmla="*/ 0 h 433"/>
              <a:gd name="T6" fmla="*/ 381000 w 241"/>
              <a:gd name="T7" fmla="*/ 0 h 4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1" h="433">
                <a:moveTo>
                  <a:pt x="240" y="0"/>
                </a:moveTo>
                <a:lnTo>
                  <a:pt x="0" y="432"/>
                </a:lnTo>
                <a:lnTo>
                  <a:pt x="144" y="0"/>
                </a:lnTo>
                <a:lnTo>
                  <a:pt x="240" y="0"/>
                </a:lnTo>
              </a:path>
            </a:pathLst>
          </a:custGeom>
          <a:solidFill>
            <a:srgbClr val="000000"/>
          </a:solidFill>
          <a:ln>
            <a:noFill/>
          </a:ln>
          <a:effectLst/>
          <a:extLst>
            <a:ext uri="{91240B29-F687-4F45-9708-019B960494DF}">
              <a14:hiddenLine xmlns:a14="http://schemas.microsoft.com/office/drawing/2010/main" w="9525"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Rectangle 95">
            <a:extLst>
              <a:ext uri="{FF2B5EF4-FFF2-40B4-BE49-F238E27FC236}">
                <a16:creationId xmlns:a16="http://schemas.microsoft.com/office/drawing/2014/main" id="{91047C44-859E-1EB2-7BE1-44C06EE407F7}"/>
              </a:ext>
            </a:extLst>
          </p:cNvPr>
          <p:cNvSpPr>
            <a:spLocks noChangeArrowheads="1"/>
          </p:cNvSpPr>
          <p:nvPr/>
        </p:nvSpPr>
        <p:spPr bwMode="auto">
          <a:xfrm>
            <a:off x="6605120" y="5634958"/>
            <a:ext cx="1789440" cy="457200"/>
          </a:xfrm>
          <a:prstGeom prst="rect">
            <a:avLst/>
          </a:prstGeom>
          <a:solidFill>
            <a:srgbClr val="000000"/>
          </a:solidFill>
          <a:ln w="9525">
            <a:solidFill>
              <a:srgbClr val="000000"/>
            </a:solidFill>
            <a:miter lim="800000"/>
            <a:headEnd/>
            <a:tailEnd/>
          </a:ln>
          <a:effectLst>
            <a:outerShdw dist="35921" dir="2700000" algn="ctr" rotWithShape="0">
              <a:srgbClr val="000000"/>
            </a:outerShdw>
          </a:effectLst>
        </p:spPr>
        <p:txBody>
          <a:bodyPr lIns="9144" rIns="9144"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1" u="none" strike="noStrike" kern="0" cap="none" spc="0" normalizeH="0" baseline="0" noProof="0" dirty="0">
                <a:ln>
                  <a:noFill/>
                </a:ln>
                <a:solidFill>
                  <a:srgbClr val="FFFFFF"/>
                </a:solidFill>
                <a:effectLst/>
                <a:uLnTx/>
                <a:uFillTx/>
                <a:latin typeface="Arial" panose="020B0604020202020204" pitchFamily="34" charset="0"/>
                <a:ea typeface="+mn-ea"/>
                <a:cs typeface="+mn-cs"/>
              </a:rPr>
              <a:t>Par les PIE et le gestionnaire de réseau</a:t>
            </a:r>
          </a:p>
        </p:txBody>
      </p:sp>
      <p:sp>
        <p:nvSpPr>
          <p:cNvPr id="20" name="Freeform 35">
            <a:extLst>
              <a:ext uri="{FF2B5EF4-FFF2-40B4-BE49-F238E27FC236}">
                <a16:creationId xmlns:a16="http://schemas.microsoft.com/office/drawing/2014/main" id="{459115B5-28D7-8221-B776-5995F5A9627C}"/>
              </a:ext>
            </a:extLst>
          </p:cNvPr>
          <p:cNvSpPr>
            <a:spLocks/>
          </p:cNvSpPr>
          <p:nvPr/>
        </p:nvSpPr>
        <p:spPr bwMode="auto">
          <a:xfrm flipV="1">
            <a:off x="7210411" y="5217368"/>
            <a:ext cx="382588" cy="430212"/>
          </a:xfrm>
          <a:custGeom>
            <a:avLst/>
            <a:gdLst>
              <a:gd name="T0" fmla="*/ 381000 w 241"/>
              <a:gd name="T1" fmla="*/ 0 h 433"/>
              <a:gd name="T2" fmla="*/ 0 w 241"/>
              <a:gd name="T3" fmla="*/ 429218 h 433"/>
              <a:gd name="T4" fmla="*/ 228600 w 241"/>
              <a:gd name="T5" fmla="*/ 0 h 433"/>
              <a:gd name="T6" fmla="*/ 381000 w 241"/>
              <a:gd name="T7" fmla="*/ 0 h 4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1" h="433">
                <a:moveTo>
                  <a:pt x="240" y="0"/>
                </a:moveTo>
                <a:lnTo>
                  <a:pt x="0" y="432"/>
                </a:lnTo>
                <a:lnTo>
                  <a:pt x="144" y="0"/>
                </a:lnTo>
                <a:lnTo>
                  <a:pt x="240" y="0"/>
                </a:lnTo>
              </a:path>
            </a:pathLst>
          </a:custGeom>
          <a:solidFill>
            <a:srgbClr val="000000"/>
          </a:solidFill>
          <a:ln>
            <a:noFill/>
          </a:ln>
          <a:effectLst/>
          <a:extLst>
            <a:ext uri="{91240B29-F687-4F45-9708-019B960494DF}">
              <a14:hiddenLine xmlns:a14="http://schemas.microsoft.com/office/drawing/2010/main" w="9525"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1" name="Rectangle 95">
            <a:extLst>
              <a:ext uri="{FF2B5EF4-FFF2-40B4-BE49-F238E27FC236}">
                <a16:creationId xmlns:a16="http://schemas.microsoft.com/office/drawing/2014/main" id="{9045B31A-7EB4-8381-E5B4-8AB0308D8FB0}"/>
              </a:ext>
            </a:extLst>
          </p:cNvPr>
          <p:cNvSpPr>
            <a:spLocks noChangeArrowheads="1"/>
          </p:cNvSpPr>
          <p:nvPr/>
        </p:nvSpPr>
        <p:spPr bwMode="auto">
          <a:xfrm>
            <a:off x="9217889" y="5634958"/>
            <a:ext cx="1789440" cy="457200"/>
          </a:xfrm>
          <a:prstGeom prst="rect">
            <a:avLst/>
          </a:prstGeom>
          <a:solidFill>
            <a:srgbClr val="000000"/>
          </a:solidFill>
          <a:ln w="9525">
            <a:solidFill>
              <a:srgbClr val="000000"/>
            </a:solidFill>
            <a:miter lim="800000"/>
            <a:headEnd/>
            <a:tailEnd/>
          </a:ln>
          <a:effectLst>
            <a:outerShdw dist="35921" dir="2700000" algn="ctr" rotWithShape="0">
              <a:srgbClr val="000000"/>
            </a:outerShdw>
          </a:effectLst>
        </p:spPr>
        <p:txBody>
          <a:bodyPr lIns="9144" rIns="9144"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1" u="none" strike="noStrike" kern="0" cap="none" spc="0" normalizeH="0" baseline="0" noProof="0" dirty="0">
                <a:ln>
                  <a:noFill/>
                </a:ln>
                <a:solidFill>
                  <a:srgbClr val="FFFFFF"/>
                </a:solidFill>
                <a:effectLst/>
                <a:uLnTx/>
                <a:uFillTx/>
                <a:latin typeface="Arial" panose="020B0604020202020204" pitchFamily="34" charset="0"/>
                <a:ea typeface="+mn-ea"/>
                <a:cs typeface="+mn-cs"/>
              </a:rPr>
              <a:t>Par les PIE et le gestionnaire de réseau</a:t>
            </a:r>
          </a:p>
        </p:txBody>
      </p:sp>
      <p:sp>
        <p:nvSpPr>
          <p:cNvPr id="27" name="Freeform 35">
            <a:extLst>
              <a:ext uri="{FF2B5EF4-FFF2-40B4-BE49-F238E27FC236}">
                <a16:creationId xmlns:a16="http://schemas.microsoft.com/office/drawing/2014/main" id="{62CBFE36-C8D2-6DD8-C07D-38235899DB94}"/>
              </a:ext>
            </a:extLst>
          </p:cNvPr>
          <p:cNvSpPr>
            <a:spLocks/>
          </p:cNvSpPr>
          <p:nvPr/>
        </p:nvSpPr>
        <p:spPr bwMode="auto">
          <a:xfrm flipV="1">
            <a:off x="9823180" y="5217368"/>
            <a:ext cx="382588" cy="430212"/>
          </a:xfrm>
          <a:custGeom>
            <a:avLst/>
            <a:gdLst>
              <a:gd name="T0" fmla="*/ 381000 w 241"/>
              <a:gd name="T1" fmla="*/ 0 h 433"/>
              <a:gd name="T2" fmla="*/ 0 w 241"/>
              <a:gd name="T3" fmla="*/ 429218 h 433"/>
              <a:gd name="T4" fmla="*/ 228600 w 241"/>
              <a:gd name="T5" fmla="*/ 0 h 433"/>
              <a:gd name="T6" fmla="*/ 381000 w 241"/>
              <a:gd name="T7" fmla="*/ 0 h 4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1" h="433">
                <a:moveTo>
                  <a:pt x="240" y="0"/>
                </a:moveTo>
                <a:lnTo>
                  <a:pt x="0" y="432"/>
                </a:lnTo>
                <a:lnTo>
                  <a:pt x="144" y="0"/>
                </a:lnTo>
                <a:lnTo>
                  <a:pt x="240" y="0"/>
                </a:lnTo>
              </a:path>
            </a:pathLst>
          </a:custGeom>
          <a:solidFill>
            <a:srgbClr val="000000"/>
          </a:solidFill>
          <a:ln>
            <a:noFill/>
          </a:ln>
          <a:effectLst/>
          <a:extLst>
            <a:ext uri="{91240B29-F687-4F45-9708-019B960494DF}">
              <a14:hiddenLine xmlns:a14="http://schemas.microsoft.com/office/drawing/2010/main" w="9525"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Arial" charset="0"/>
              <a:ea typeface="+mn-ea"/>
              <a:cs typeface="+mn-cs"/>
            </a:endParaRPr>
          </a:p>
        </p:txBody>
      </p:sp>
      <p:grpSp>
        <p:nvGrpSpPr>
          <p:cNvPr id="31" name="Groupe 30">
            <a:extLst>
              <a:ext uri="{FF2B5EF4-FFF2-40B4-BE49-F238E27FC236}">
                <a16:creationId xmlns:a16="http://schemas.microsoft.com/office/drawing/2014/main" id="{9C838FAF-88BC-D3D3-44A9-7BFEB84B687E}"/>
              </a:ext>
            </a:extLst>
          </p:cNvPr>
          <p:cNvGrpSpPr/>
          <p:nvPr/>
        </p:nvGrpSpPr>
        <p:grpSpPr>
          <a:xfrm>
            <a:off x="174600" y="706725"/>
            <a:ext cx="11774653" cy="355296"/>
            <a:chOff x="141956" y="661963"/>
            <a:chExt cx="12191999" cy="355296"/>
          </a:xfrm>
        </p:grpSpPr>
        <p:sp>
          <p:nvSpPr>
            <p:cNvPr id="32" name="ZoneTexte 31">
              <a:extLst>
                <a:ext uri="{FF2B5EF4-FFF2-40B4-BE49-F238E27FC236}">
                  <a16:creationId xmlns:a16="http://schemas.microsoft.com/office/drawing/2014/main" id="{F4D7955C-460C-7075-75CF-91F27C09AB30}"/>
                </a:ext>
              </a:extLst>
            </p:cNvPr>
            <p:cNvSpPr txBox="1"/>
            <p:nvPr>
              <p:custDataLst>
                <p:tags r:id="rId1"/>
              </p:custDataLst>
            </p:nvPr>
          </p:nvSpPr>
          <p:spPr>
            <a:xfrm>
              <a:off x="141956" y="661963"/>
              <a:ext cx="12191999" cy="33855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Procédure de raccordement au réseau</a:t>
              </a:r>
            </a:p>
          </p:txBody>
        </p:sp>
        <p:cxnSp>
          <p:nvCxnSpPr>
            <p:cNvPr id="33" name="Connecteur droit 32">
              <a:extLst>
                <a:ext uri="{FF2B5EF4-FFF2-40B4-BE49-F238E27FC236}">
                  <a16:creationId xmlns:a16="http://schemas.microsoft.com/office/drawing/2014/main" id="{893C4C3D-62D0-4B77-ECC3-2CA1F1BD1F6B}"/>
                </a:ext>
              </a:extLst>
            </p:cNvPr>
            <p:cNvCxnSpPr>
              <a:cxnSpLocks/>
            </p:cNvCxnSpPr>
            <p:nvPr/>
          </p:nvCxnSpPr>
          <p:spPr>
            <a:xfrm>
              <a:off x="233211" y="1013137"/>
              <a:ext cx="11660489" cy="412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34" name="Rectangle 33">
            <a:extLst>
              <a:ext uri="{FF2B5EF4-FFF2-40B4-BE49-F238E27FC236}">
                <a16:creationId xmlns:a16="http://schemas.microsoft.com/office/drawing/2014/main" id="{4981AD42-9EBD-0458-9BF7-8C6506FBA9B0}"/>
              </a:ext>
            </a:extLst>
          </p:cNvPr>
          <p:cNvSpPr/>
          <p:nvPr/>
        </p:nvSpPr>
        <p:spPr>
          <a:xfrm>
            <a:off x="3211332" y="1511576"/>
            <a:ext cx="8312736" cy="15367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marR="0" lvl="0" indent="-285750" algn="l" defTabSz="914400" rtl="0" eaLnBrk="1" fontAlgn="auto" latinLnBrk="0" hangingPunct="1">
              <a:lnSpc>
                <a:spcPct val="100000"/>
              </a:lnSpc>
              <a:spcBef>
                <a:spcPts val="400"/>
              </a:spcBef>
              <a:spcAft>
                <a:spcPts val="400"/>
              </a:spcAft>
              <a:buClrTx/>
              <a:buSzTx/>
              <a:buFont typeface="Wingdings" panose="05000000000000000000" pitchFamily="2" charset="2"/>
              <a:buChar char="q"/>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Évaluer et respecter les exigences réglementaires et obtenir une connexion au réseau appropriée</a:t>
            </a:r>
          </a:p>
          <a:p>
            <a:pPr marL="285750" marR="0" lvl="0" indent="-285750" algn="l" defTabSz="914400" rtl="0" eaLnBrk="1" fontAlgn="auto" latinLnBrk="0" hangingPunct="1">
              <a:lnSpc>
                <a:spcPct val="100000"/>
              </a:lnSpc>
              <a:spcBef>
                <a:spcPts val="0"/>
              </a:spcBef>
              <a:spcAft>
                <a:spcPts val="0"/>
              </a:spcAft>
              <a:buClr>
                <a:srgbClr val="002060"/>
              </a:buClr>
              <a:buSzTx/>
              <a:buFont typeface="Wingdings" panose="05000000000000000000" pitchFamily="2" charset="2"/>
              <a:buChar char="q"/>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400"/>
              </a:spcBef>
              <a:spcAft>
                <a:spcPts val="400"/>
              </a:spcAft>
              <a:buClrTx/>
              <a:buSzTx/>
              <a:buFont typeface="Wingdings" panose="05000000000000000000" pitchFamily="2" charset="2"/>
              <a:buChar char="q"/>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Prendre en compte la capacité du réseau à accueillir la production d'énergies renouvelables</a:t>
            </a:r>
          </a:p>
          <a:p>
            <a:pPr marL="285750" marR="0" lvl="0" indent="-285750" algn="l" defTabSz="914400" rtl="0" eaLnBrk="1" fontAlgn="auto" latinLnBrk="0" hangingPunct="1">
              <a:lnSpc>
                <a:spcPct val="100000"/>
              </a:lnSpc>
              <a:spcBef>
                <a:spcPts val="0"/>
              </a:spcBef>
              <a:spcAft>
                <a:spcPts val="0"/>
              </a:spcAft>
              <a:buClr>
                <a:srgbClr val="002060"/>
              </a:buClr>
              <a:buSzTx/>
              <a:buFont typeface="Wingdings" panose="05000000000000000000" pitchFamily="2" charset="2"/>
              <a:buChar char="q"/>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400"/>
              </a:spcBef>
              <a:spcAft>
                <a:spcPts val="400"/>
              </a:spcAft>
              <a:buClrTx/>
              <a:buSzTx/>
              <a:buFont typeface="Wingdings" panose="05000000000000000000" pitchFamily="2" charset="2"/>
              <a:buChar char="q"/>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Faire en sorte que les grands projets de production respectent les exigences du code du réseau (pour les petits projets, les codes de distribution peuvent s'appliquer)</a:t>
            </a:r>
          </a:p>
        </p:txBody>
      </p:sp>
      <p:grpSp>
        <p:nvGrpSpPr>
          <p:cNvPr id="35" name="Groupe 34">
            <a:extLst>
              <a:ext uri="{FF2B5EF4-FFF2-40B4-BE49-F238E27FC236}">
                <a16:creationId xmlns:a16="http://schemas.microsoft.com/office/drawing/2014/main" id="{581CC4B7-DCEC-CF53-86B5-1390AE24E403}"/>
              </a:ext>
            </a:extLst>
          </p:cNvPr>
          <p:cNvGrpSpPr/>
          <p:nvPr/>
        </p:nvGrpSpPr>
        <p:grpSpPr>
          <a:xfrm>
            <a:off x="542037" y="1579258"/>
            <a:ext cx="2650537" cy="914400"/>
            <a:chOff x="373427" y="2955779"/>
            <a:chExt cx="2650537" cy="914400"/>
          </a:xfrm>
        </p:grpSpPr>
        <p:sp>
          <p:nvSpPr>
            <p:cNvPr id="36" name="Rectangle 35">
              <a:extLst>
                <a:ext uri="{FF2B5EF4-FFF2-40B4-BE49-F238E27FC236}">
                  <a16:creationId xmlns:a16="http://schemas.microsoft.com/office/drawing/2014/main" id="{82486437-08A4-CF0A-B3C7-A1084FDF0E14}"/>
                </a:ext>
              </a:extLst>
            </p:cNvPr>
            <p:cNvSpPr/>
            <p:nvPr/>
          </p:nvSpPr>
          <p:spPr>
            <a:xfrm>
              <a:off x="373427" y="2976567"/>
              <a:ext cx="2283410" cy="385200"/>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Objectifs</a:t>
              </a:r>
            </a:p>
          </p:txBody>
        </p:sp>
        <p:sp>
          <p:nvSpPr>
            <p:cNvPr id="37" name="Flèche : chevron 36">
              <a:extLst>
                <a:ext uri="{FF2B5EF4-FFF2-40B4-BE49-F238E27FC236}">
                  <a16:creationId xmlns:a16="http://schemas.microsoft.com/office/drawing/2014/main" id="{077DD898-0D8B-41B7-7B63-524E0DFC31AE}"/>
                </a:ext>
              </a:extLst>
            </p:cNvPr>
            <p:cNvSpPr/>
            <p:nvPr/>
          </p:nvSpPr>
          <p:spPr>
            <a:xfrm>
              <a:off x="2289710" y="2955779"/>
              <a:ext cx="734254" cy="914400"/>
            </a:xfrm>
            <a:prstGeom prst="chevron">
              <a:avLst/>
            </a:prstGeom>
            <a:solidFill>
              <a:srgbClr val="8A0000"/>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431020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BC2F6-976A-27B4-3830-07F2FA65EF0F}"/>
            </a:ext>
          </a:extLst>
        </p:cNvPr>
        <p:cNvGrpSpPr/>
        <p:nvPr/>
      </p:nvGrpSpPr>
      <p:grpSpPr>
        <a:xfrm>
          <a:off x="0" y="0"/>
          <a:ext cx="0" cy="0"/>
          <a:chOff x="0" y="0"/>
          <a:chExt cx="0" cy="0"/>
        </a:xfrm>
      </p:grpSpPr>
      <p:sp>
        <p:nvSpPr>
          <p:cNvPr id="3" name="ZoneTexte 2">
            <a:extLst>
              <a:ext uri="{FF2B5EF4-FFF2-40B4-BE49-F238E27FC236}">
                <a16:creationId xmlns:a16="http://schemas.microsoft.com/office/drawing/2014/main" id="{FD41C08C-B8F9-A499-1A43-99E3B785FC4F}"/>
              </a:ext>
            </a:extLst>
          </p:cNvPr>
          <p:cNvSpPr txBox="1"/>
          <p:nvPr/>
        </p:nvSpPr>
        <p:spPr>
          <a:xfrm>
            <a:off x="495300" y="2040983"/>
            <a:ext cx="11201400"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fr-FR" sz="2400" b="1" i="0" u="none" strike="noStrike" kern="1200" cap="none" spc="0" normalizeH="0" baseline="0" noProof="0" dirty="0">
                <a:ln>
                  <a:noFill/>
                </a:ln>
                <a:solidFill>
                  <a:srgbClr val="2E6CA4"/>
                </a:solidFill>
                <a:effectLst/>
                <a:uLnTx/>
                <a:uFillTx/>
                <a:latin typeface="Arial" panose="020B0604020202020204" pitchFamily="34" charset="0"/>
                <a:ea typeface="+mn-ea"/>
                <a:cs typeface="Arial" panose="020B0604020202020204" pitchFamily="34" charset="0"/>
              </a:rPr>
              <a:t>MERCI POUR VOTRE ATTENTION</a:t>
            </a:r>
          </a:p>
        </p:txBody>
      </p:sp>
      <p:pic>
        <p:nvPicPr>
          <p:cNvPr id="4" name="Image 3">
            <a:extLst>
              <a:ext uri="{FF2B5EF4-FFF2-40B4-BE49-F238E27FC236}">
                <a16:creationId xmlns:a16="http://schemas.microsoft.com/office/drawing/2014/main" id="{6B1CA1AC-C509-112D-9A72-FBC35CE1DD7A}"/>
              </a:ext>
            </a:extLst>
          </p:cNvPr>
          <p:cNvPicPr>
            <a:picLocks noChangeAspect="1"/>
          </p:cNvPicPr>
          <p:nvPr/>
        </p:nvPicPr>
        <p:blipFill>
          <a:blip r:embed="rId2">
            <a:duotone>
              <a:schemeClr val="accent5">
                <a:shade val="45000"/>
                <a:satMod val="135000"/>
              </a:schemeClr>
              <a:prstClr val="white"/>
            </a:duotone>
          </a:blip>
          <a:stretch>
            <a:fillRect/>
          </a:stretch>
        </p:blipFill>
        <p:spPr>
          <a:xfrm>
            <a:off x="4991100" y="3239628"/>
            <a:ext cx="2209800" cy="2209800"/>
          </a:xfrm>
          <a:prstGeom prst="rect">
            <a:avLst/>
          </a:prstGeom>
        </p:spPr>
      </p:pic>
    </p:spTree>
    <p:extLst>
      <p:ext uri="{BB962C8B-B14F-4D97-AF65-F5344CB8AC3E}">
        <p14:creationId xmlns:p14="http://schemas.microsoft.com/office/powerpoint/2010/main" val="905410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EB7A1A9C-983D-5661-2F42-CF1418873CE6}"/>
              </a:ext>
            </a:extLst>
          </p:cNvPr>
          <p:cNvSpPr txBox="1"/>
          <p:nvPr>
            <p:custDataLst>
              <p:tags r:id="rId1"/>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4" name="ZoneTexte 3">
            <a:extLst>
              <a:ext uri="{FF2B5EF4-FFF2-40B4-BE49-F238E27FC236}">
                <a16:creationId xmlns:a16="http://schemas.microsoft.com/office/drawing/2014/main" id="{E1EE5F16-EC13-95AC-83CB-A074D421D3F3}"/>
              </a:ext>
            </a:extLst>
          </p:cNvPr>
          <p:cNvSpPr txBox="1"/>
          <p:nvPr>
            <p:custDataLst>
              <p:tags r:id="rId2"/>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C1A8753-52D3-CBD4-F8E4-DE7B8054D5E0}"/>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6" name="Rectangle 6">
            <a:extLst>
              <a:ext uri="{FF2B5EF4-FFF2-40B4-BE49-F238E27FC236}">
                <a16:creationId xmlns:a16="http://schemas.microsoft.com/office/drawing/2014/main" id="{D354E0E7-1364-505A-4AD0-B3561BCA5487}"/>
              </a:ext>
            </a:extLst>
          </p:cNvPr>
          <p:cNvSpPr txBox="1"/>
          <p:nvPr>
            <p:custDataLst>
              <p:tags r:id="rId3"/>
            </p:custDataLst>
          </p:nvPr>
        </p:nvSpPr>
        <p:spPr bwMode="auto">
          <a:xfrm>
            <a:off x="1474649" y="1751705"/>
            <a:ext cx="7469340" cy="2341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1. L’ouverture du marché et le cadre institutionnel de mise en œuvre </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2. Le cahier des charges et les indicateurs de performance</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3. Les règles de séparation des activités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4. Le contrat d’achat</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5. La procédure de raccordement</a:t>
            </a:r>
          </a:p>
        </p:txBody>
      </p:sp>
      <p:sp>
        <p:nvSpPr>
          <p:cNvPr id="7" name="Rectangle 6">
            <a:extLst>
              <a:ext uri="{FF2B5EF4-FFF2-40B4-BE49-F238E27FC236}">
                <a16:creationId xmlns:a16="http://schemas.microsoft.com/office/drawing/2014/main" id="{B1F022F2-F693-3F70-CD1C-2351637A36BE}"/>
              </a:ext>
            </a:extLst>
          </p:cNvPr>
          <p:cNvSpPr>
            <a:spLocks noChangeArrowheads="1"/>
          </p:cNvSpPr>
          <p:nvPr/>
        </p:nvSpPr>
        <p:spPr bwMode="auto">
          <a:xfrm>
            <a:off x="1145279" y="1583646"/>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Espace réservé du numéro de diapositive 9">
            <a:extLst>
              <a:ext uri="{FF2B5EF4-FFF2-40B4-BE49-F238E27FC236}">
                <a16:creationId xmlns:a16="http://schemas.microsoft.com/office/drawing/2014/main" id="{47ADC71A-D94C-C9F1-BCD1-3C25FCB2216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49332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eur droit 1">
            <a:extLst>
              <a:ext uri="{FF2B5EF4-FFF2-40B4-BE49-F238E27FC236}">
                <a16:creationId xmlns:a16="http://schemas.microsoft.com/office/drawing/2014/main" id="{36723F73-8E1E-1924-B2E4-1229A6BC5DE7}"/>
              </a:ext>
            </a:extLst>
          </p:cNvPr>
          <p:cNvCxnSpPr>
            <a:cxnSpLocks/>
          </p:cNvCxnSpPr>
          <p:nvPr/>
        </p:nvCxnSpPr>
        <p:spPr>
          <a:xfrm>
            <a:off x="233211" y="998623"/>
            <a:ext cx="11660489" cy="4122"/>
          </a:xfrm>
          <a:prstGeom prst="line">
            <a:avLst/>
          </a:prstGeom>
          <a:noFill/>
          <a:ln w="28575" cap="flat" cmpd="sng" algn="ctr">
            <a:solidFill>
              <a:srgbClr val="002060"/>
            </a:solidFill>
            <a:prstDash val="solid"/>
            <a:miter lim="800000"/>
          </a:ln>
          <a:effectLst/>
        </p:spPr>
      </p:cxnSp>
      <p:sp>
        <p:nvSpPr>
          <p:cNvPr id="27" name="TextBox 36">
            <a:extLst>
              <a:ext uri="{FF2B5EF4-FFF2-40B4-BE49-F238E27FC236}">
                <a16:creationId xmlns:a16="http://schemas.microsoft.com/office/drawing/2014/main" id="{5A8CF741-137B-FA3C-1BC7-00F586E12A49}"/>
              </a:ext>
            </a:extLst>
          </p:cNvPr>
          <p:cNvSpPr txBox="1"/>
          <p:nvPr/>
        </p:nvSpPr>
        <p:spPr>
          <a:xfrm>
            <a:off x="233210" y="1319231"/>
            <a:ext cx="3079671" cy="954107"/>
          </a:xfrm>
          <a:prstGeom prst="rect">
            <a:avLst/>
          </a:prstGeom>
          <a:noFill/>
          <a:ln>
            <a:noFill/>
            <a:prstDash val="sysDot"/>
          </a:ln>
        </p:spPr>
        <p:txBody>
          <a:bodyPr wrap="square" lIns="0" r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Cadre de régulation des activités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
                <a:srgbClr val="8FAADC"/>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Cahier des charges</a:t>
            </a:r>
          </a:p>
          <a:p>
            <a:pPr marL="171450" marR="0" lvl="0" indent="-171450" algn="l" defTabSz="914400" rtl="0" eaLnBrk="1" fontAlgn="auto" latinLnBrk="0" hangingPunct="1">
              <a:lnSpc>
                <a:spcPct val="100000"/>
              </a:lnSpc>
              <a:spcBef>
                <a:spcPts val="0"/>
              </a:spcBef>
              <a:spcAft>
                <a:spcPts val="0"/>
              </a:spcAft>
              <a:buClr>
                <a:srgbClr val="8FAADC"/>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Indicateurs de performances</a:t>
            </a:r>
          </a:p>
        </p:txBody>
      </p:sp>
      <p:sp>
        <p:nvSpPr>
          <p:cNvPr id="29" name="TextBox 36">
            <a:extLst>
              <a:ext uri="{FF2B5EF4-FFF2-40B4-BE49-F238E27FC236}">
                <a16:creationId xmlns:a16="http://schemas.microsoft.com/office/drawing/2014/main" id="{8A5BDCB5-478F-1B5A-3000-50BF224C5438}"/>
              </a:ext>
            </a:extLst>
          </p:cNvPr>
          <p:cNvSpPr txBox="1"/>
          <p:nvPr/>
        </p:nvSpPr>
        <p:spPr>
          <a:xfrm>
            <a:off x="253051" y="5602137"/>
            <a:ext cx="3102329" cy="954107"/>
          </a:xfrm>
          <a:prstGeom prst="rect">
            <a:avLst/>
          </a:prstGeom>
          <a:noFill/>
          <a:ln>
            <a:noFill/>
            <a:prstDash val="sysDash"/>
          </a:ln>
        </p:spPr>
        <p:txBody>
          <a:bodyPr wrap="square" lIns="0" r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Séparation des activités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
                <a:srgbClr val="595959"/>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Règles, périmètres, inventaires</a:t>
            </a:r>
          </a:p>
          <a:p>
            <a:pPr marL="171450" marR="0" lvl="0" indent="-171450" algn="l" defTabSz="914400" rtl="0" eaLnBrk="1" fontAlgn="auto" latinLnBrk="0" hangingPunct="1">
              <a:lnSpc>
                <a:spcPct val="100000"/>
              </a:lnSpc>
              <a:spcBef>
                <a:spcPts val="0"/>
              </a:spcBef>
              <a:spcAft>
                <a:spcPts val="0"/>
              </a:spcAft>
              <a:buClr>
                <a:srgbClr val="595959"/>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Relations financières entre activités</a:t>
            </a:r>
          </a:p>
        </p:txBody>
      </p:sp>
      <p:sp>
        <p:nvSpPr>
          <p:cNvPr id="33" name="TextBox 36">
            <a:extLst>
              <a:ext uri="{FF2B5EF4-FFF2-40B4-BE49-F238E27FC236}">
                <a16:creationId xmlns:a16="http://schemas.microsoft.com/office/drawing/2014/main" id="{AF1D76A9-FE35-E5BE-3705-1305DEBE6FC2}"/>
              </a:ext>
            </a:extLst>
          </p:cNvPr>
          <p:cNvSpPr txBox="1"/>
          <p:nvPr/>
        </p:nvSpPr>
        <p:spPr>
          <a:xfrm>
            <a:off x="9107296" y="5482827"/>
            <a:ext cx="3075600" cy="1169551"/>
          </a:xfrm>
          <a:prstGeom prst="rect">
            <a:avLst/>
          </a:prstGeom>
          <a:noFill/>
          <a:ln>
            <a:noFill/>
            <a:prstDash val="sysDot"/>
          </a:ln>
        </p:spPr>
        <p:txBody>
          <a:bodyPr wrap="square" lIns="0" r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Exercice du droit au statut de client éligible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
                <a:srgbClr val="215F9A"/>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Etude d’impact</a:t>
            </a:r>
          </a:p>
          <a:p>
            <a:pPr marL="171450" marR="0" lvl="0" indent="-171450" algn="l" defTabSz="914400" rtl="0" eaLnBrk="1" fontAlgn="auto" latinLnBrk="0" hangingPunct="1">
              <a:lnSpc>
                <a:spcPct val="100000"/>
              </a:lnSpc>
              <a:spcBef>
                <a:spcPts val="0"/>
              </a:spcBef>
              <a:spcAft>
                <a:spcPts val="0"/>
              </a:spcAft>
              <a:buClr>
                <a:srgbClr val="215F9A"/>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Seuil réaliste et progressif</a:t>
            </a:r>
          </a:p>
        </p:txBody>
      </p:sp>
      <p:grpSp>
        <p:nvGrpSpPr>
          <p:cNvPr id="52" name="Groupe 51">
            <a:extLst>
              <a:ext uri="{FF2B5EF4-FFF2-40B4-BE49-F238E27FC236}">
                <a16:creationId xmlns:a16="http://schemas.microsoft.com/office/drawing/2014/main" id="{171EEFB5-DB68-31AB-7240-88315401E0DE}"/>
              </a:ext>
            </a:extLst>
          </p:cNvPr>
          <p:cNvGrpSpPr/>
          <p:nvPr/>
        </p:nvGrpSpPr>
        <p:grpSpPr>
          <a:xfrm>
            <a:off x="941724" y="2401898"/>
            <a:ext cx="9990682" cy="3911318"/>
            <a:chOff x="852843" y="2447043"/>
            <a:chExt cx="9990682" cy="3911318"/>
          </a:xfrm>
        </p:grpSpPr>
        <p:grpSp>
          <p:nvGrpSpPr>
            <p:cNvPr id="38" name="Groupe 37">
              <a:extLst>
                <a:ext uri="{FF2B5EF4-FFF2-40B4-BE49-F238E27FC236}">
                  <a16:creationId xmlns:a16="http://schemas.microsoft.com/office/drawing/2014/main" id="{9862EE91-0327-17DD-C742-3A3EF0A395A0}"/>
                </a:ext>
              </a:extLst>
            </p:cNvPr>
            <p:cNvGrpSpPr/>
            <p:nvPr/>
          </p:nvGrpSpPr>
          <p:grpSpPr>
            <a:xfrm>
              <a:off x="1998640" y="3682227"/>
              <a:ext cx="1533950" cy="1534254"/>
              <a:chOff x="2017856" y="3740637"/>
              <a:chExt cx="1533950" cy="1534254"/>
            </a:xfrm>
          </p:grpSpPr>
          <p:sp>
            <p:nvSpPr>
              <p:cNvPr id="4" name="Forme libre 110">
                <a:extLst>
                  <a:ext uri="{FF2B5EF4-FFF2-40B4-BE49-F238E27FC236}">
                    <a16:creationId xmlns:a16="http://schemas.microsoft.com/office/drawing/2014/main" id="{AEDE8AA7-B897-FCFD-9B9C-B392F0C54C4A}"/>
                  </a:ext>
                </a:extLst>
              </p:cNvPr>
              <p:cNvSpPr/>
              <p:nvPr/>
            </p:nvSpPr>
            <p:spPr>
              <a:xfrm>
                <a:off x="2459765" y="4182754"/>
                <a:ext cx="651679" cy="652158"/>
              </a:xfrm>
              <a:custGeom>
                <a:avLst/>
                <a:gdLst>
                  <a:gd name="csX0" fmla="*/ 437837 w 475713"/>
                  <a:gd name="csY0" fmla="*/ 437954 h 476063"/>
                  <a:gd name="csX1" fmla="*/ 343030 w 475713"/>
                  <a:gd name="csY1" fmla="*/ 476043 h 476063"/>
                  <a:gd name="csX2" fmla="*/ 361132 w 475713"/>
                  <a:gd name="csY2" fmla="*/ 392965 h 476063"/>
                  <a:gd name="csX3" fmla="*/ 380845 w 475713"/>
                  <a:gd name="csY3" fmla="*/ 380957 h 476063"/>
                  <a:gd name="csX4" fmla="*/ 393840 w 475713"/>
                  <a:gd name="csY4" fmla="*/ 357835 h 476063"/>
                  <a:gd name="csX5" fmla="*/ 395004 w 475713"/>
                  <a:gd name="csY5" fmla="*/ 351652 h 476063"/>
                  <a:gd name="csX6" fmla="*/ 395004 w 475713"/>
                  <a:gd name="csY6" fmla="*/ 351024 h 476063"/>
                  <a:gd name="csX7" fmla="*/ 395453 w 475713"/>
                  <a:gd name="csY7" fmla="*/ 346274 h 476063"/>
                  <a:gd name="csX8" fmla="*/ 380845 w 475713"/>
                  <a:gd name="csY8" fmla="*/ 310067 h 476063"/>
                  <a:gd name="csX9" fmla="*/ 165784 w 475713"/>
                  <a:gd name="csY9" fmla="*/ 94980 h 476063"/>
                  <a:gd name="csX10" fmla="*/ 126626 w 475713"/>
                  <a:gd name="csY10" fmla="*/ 80642 h 476063"/>
                  <a:gd name="csX11" fmla="*/ 125639 w 475713"/>
                  <a:gd name="csY11" fmla="*/ 80642 h 476063"/>
                  <a:gd name="csX12" fmla="*/ 120979 w 475713"/>
                  <a:gd name="csY12" fmla="*/ 81270 h 476063"/>
                  <a:gd name="csX13" fmla="*/ 114169 w 475713"/>
                  <a:gd name="csY13" fmla="*/ 83242 h 476063"/>
                  <a:gd name="csX14" fmla="*/ 94993 w 475713"/>
                  <a:gd name="csY14" fmla="*/ 95070 h 476063"/>
                  <a:gd name="csX15" fmla="*/ 84241 w 475713"/>
                  <a:gd name="csY15" fmla="*/ 111471 h 476063"/>
                  <a:gd name="csX16" fmla="*/ 7 w 475713"/>
                  <a:gd name="csY16" fmla="*/ 131725 h 476063"/>
                  <a:gd name="csX17" fmla="*/ 38091 w 475713"/>
                  <a:gd name="csY17" fmla="*/ 38073 h 476063"/>
                  <a:gd name="csX18" fmla="*/ 138721 w 475713"/>
                  <a:gd name="csY18" fmla="*/ 254 h 476063"/>
                  <a:gd name="csX19" fmla="*/ 140515 w 475713"/>
                  <a:gd name="csY19" fmla="*/ 254 h 476063"/>
                  <a:gd name="csX20" fmla="*/ 142128 w 475713"/>
                  <a:gd name="csY20" fmla="*/ 254 h 476063"/>
                  <a:gd name="csX21" fmla="*/ 144009 w 475713"/>
                  <a:gd name="csY21" fmla="*/ 523 h 476063"/>
                  <a:gd name="csX22" fmla="*/ 145532 w 475713"/>
                  <a:gd name="csY22" fmla="*/ 700 h 476063"/>
                  <a:gd name="csX23" fmla="*/ 222776 w 475713"/>
                  <a:gd name="csY23" fmla="*/ 37894 h 476063"/>
                  <a:gd name="csX24" fmla="*/ 437837 w 475713"/>
                  <a:gd name="csY24" fmla="*/ 252980 h 476063"/>
                  <a:gd name="csX25" fmla="*/ 474935 w 475713"/>
                  <a:gd name="csY25" fmla="*/ 329157 h 476063"/>
                  <a:gd name="csX26" fmla="*/ 475204 w 475713"/>
                  <a:gd name="csY26" fmla="*/ 331128 h 476063"/>
                  <a:gd name="csX27" fmla="*/ 475383 w 475713"/>
                  <a:gd name="csY27" fmla="*/ 332651 h 476063"/>
                  <a:gd name="csX28" fmla="*/ 475383 w 475713"/>
                  <a:gd name="csY28" fmla="*/ 334176 h 476063"/>
                  <a:gd name="csX29" fmla="*/ 475383 w 475713"/>
                  <a:gd name="csY29" fmla="*/ 336058 h 476063"/>
                  <a:gd name="csX30" fmla="*/ 475383 w 475713"/>
                  <a:gd name="csY30" fmla="*/ 336058 h 476063"/>
                  <a:gd name="csX31" fmla="*/ 437658 w 475713"/>
                  <a:gd name="csY31" fmla="*/ 437685 h 476063"/>
                  <a:gd name="csX32" fmla="*/ 152163 w 475713"/>
                  <a:gd name="csY32" fmla="*/ 222957 h 476063"/>
                  <a:gd name="csX33" fmla="*/ 72232 w 475713"/>
                  <a:gd name="csY33" fmla="*/ 257013 h 476063"/>
                  <a:gd name="csX34" fmla="*/ 217488 w 475713"/>
                  <a:gd name="csY34" fmla="*/ 402286 h 476063"/>
                  <a:gd name="csX35" fmla="*/ 251540 w 475713"/>
                  <a:gd name="csY35" fmla="*/ 322346 h 476063"/>
                  <a:gd name="csX36" fmla="*/ 152163 w 475713"/>
                  <a:gd name="csY36" fmla="*/ 222957 h 47606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Lst>
                <a:rect l="l" t="t" r="r" b="b"/>
                <a:pathLst>
                  <a:path w="475713" h="476063">
                    <a:moveTo>
                      <a:pt x="437837" y="437954"/>
                    </a:moveTo>
                    <a:cubicBezTo>
                      <a:pt x="412746" y="463048"/>
                      <a:pt x="378515" y="476671"/>
                      <a:pt x="343030" y="476043"/>
                    </a:cubicBezTo>
                    <a:cubicBezTo>
                      <a:pt x="338371" y="447096"/>
                      <a:pt x="344822" y="417254"/>
                      <a:pt x="361132" y="392965"/>
                    </a:cubicBezTo>
                    <a:cubicBezTo>
                      <a:pt x="368660" y="390545"/>
                      <a:pt x="375380" y="386423"/>
                      <a:pt x="380845" y="380957"/>
                    </a:cubicBezTo>
                    <a:cubicBezTo>
                      <a:pt x="387030" y="374774"/>
                      <a:pt x="391510" y="366797"/>
                      <a:pt x="393840" y="357835"/>
                    </a:cubicBezTo>
                    <a:cubicBezTo>
                      <a:pt x="394376" y="355864"/>
                      <a:pt x="394735" y="353802"/>
                      <a:pt x="395004" y="351652"/>
                    </a:cubicBezTo>
                    <a:lnTo>
                      <a:pt x="395004" y="351024"/>
                    </a:lnTo>
                    <a:cubicBezTo>
                      <a:pt x="395273" y="349591"/>
                      <a:pt x="395453" y="348066"/>
                      <a:pt x="395453" y="346274"/>
                    </a:cubicBezTo>
                    <a:cubicBezTo>
                      <a:pt x="395632" y="332562"/>
                      <a:pt x="390524" y="319657"/>
                      <a:pt x="380845" y="310067"/>
                    </a:cubicBezTo>
                    <a:lnTo>
                      <a:pt x="165784" y="94980"/>
                    </a:lnTo>
                    <a:cubicBezTo>
                      <a:pt x="155569" y="84764"/>
                      <a:pt x="141320" y="79566"/>
                      <a:pt x="126626" y="80642"/>
                    </a:cubicBezTo>
                    <a:lnTo>
                      <a:pt x="125639" y="80642"/>
                    </a:lnTo>
                    <a:cubicBezTo>
                      <a:pt x="124296" y="80822"/>
                      <a:pt x="122683" y="80911"/>
                      <a:pt x="120979" y="81270"/>
                    </a:cubicBezTo>
                    <a:cubicBezTo>
                      <a:pt x="118559" y="81717"/>
                      <a:pt x="116319" y="82524"/>
                      <a:pt x="114169" y="83242"/>
                    </a:cubicBezTo>
                    <a:cubicBezTo>
                      <a:pt x="106733" y="85751"/>
                      <a:pt x="100281" y="89784"/>
                      <a:pt x="94993" y="95070"/>
                    </a:cubicBezTo>
                    <a:cubicBezTo>
                      <a:pt x="90333" y="99730"/>
                      <a:pt x="86750" y="105198"/>
                      <a:pt x="84241" y="111471"/>
                    </a:cubicBezTo>
                    <a:cubicBezTo>
                      <a:pt x="59867" y="128857"/>
                      <a:pt x="29578" y="136027"/>
                      <a:pt x="7" y="131725"/>
                    </a:cubicBezTo>
                    <a:cubicBezTo>
                      <a:pt x="-352" y="96595"/>
                      <a:pt x="13359" y="62808"/>
                      <a:pt x="38091" y="38073"/>
                    </a:cubicBezTo>
                    <a:cubicBezTo>
                      <a:pt x="64437" y="11725"/>
                      <a:pt x="101176" y="-2076"/>
                      <a:pt x="138721" y="254"/>
                    </a:cubicBezTo>
                    <a:cubicBezTo>
                      <a:pt x="139349" y="254"/>
                      <a:pt x="139977" y="254"/>
                      <a:pt x="140515" y="254"/>
                    </a:cubicBezTo>
                    <a:cubicBezTo>
                      <a:pt x="141051" y="254"/>
                      <a:pt x="141590" y="254"/>
                      <a:pt x="142128" y="254"/>
                    </a:cubicBezTo>
                    <a:cubicBezTo>
                      <a:pt x="142756" y="254"/>
                      <a:pt x="143381" y="433"/>
                      <a:pt x="144009" y="523"/>
                    </a:cubicBezTo>
                    <a:lnTo>
                      <a:pt x="145532" y="700"/>
                    </a:lnTo>
                    <a:cubicBezTo>
                      <a:pt x="175103" y="4107"/>
                      <a:pt x="201807" y="17012"/>
                      <a:pt x="222776" y="37894"/>
                    </a:cubicBezTo>
                    <a:lnTo>
                      <a:pt x="437837" y="252980"/>
                    </a:lnTo>
                    <a:cubicBezTo>
                      <a:pt x="458448" y="273593"/>
                      <a:pt x="471261" y="299941"/>
                      <a:pt x="474935" y="329157"/>
                    </a:cubicBezTo>
                    <a:cubicBezTo>
                      <a:pt x="474935" y="329785"/>
                      <a:pt x="475114" y="330501"/>
                      <a:pt x="475204" y="331128"/>
                    </a:cubicBezTo>
                    <a:cubicBezTo>
                      <a:pt x="475204" y="331667"/>
                      <a:pt x="475383" y="332115"/>
                      <a:pt x="475383" y="332651"/>
                    </a:cubicBezTo>
                    <a:cubicBezTo>
                      <a:pt x="475383" y="333190"/>
                      <a:pt x="475383" y="333728"/>
                      <a:pt x="475383" y="334176"/>
                    </a:cubicBezTo>
                    <a:cubicBezTo>
                      <a:pt x="475383" y="334802"/>
                      <a:pt x="475383" y="335430"/>
                      <a:pt x="475383" y="336058"/>
                    </a:cubicBezTo>
                    <a:lnTo>
                      <a:pt x="475383" y="336058"/>
                    </a:lnTo>
                    <a:cubicBezTo>
                      <a:pt x="478072" y="373967"/>
                      <a:pt x="464272" y="411068"/>
                      <a:pt x="437658" y="437685"/>
                    </a:cubicBezTo>
                    <a:close/>
                    <a:moveTo>
                      <a:pt x="152163" y="222957"/>
                    </a:moveTo>
                    <a:cubicBezTo>
                      <a:pt x="127610" y="239089"/>
                      <a:pt x="100817" y="250471"/>
                      <a:pt x="72232" y="257013"/>
                    </a:cubicBezTo>
                    <a:lnTo>
                      <a:pt x="217488" y="402286"/>
                    </a:lnTo>
                    <a:cubicBezTo>
                      <a:pt x="223940" y="373698"/>
                      <a:pt x="235410" y="346902"/>
                      <a:pt x="251540" y="322346"/>
                    </a:cubicBezTo>
                    <a:lnTo>
                      <a:pt x="152163" y="222957"/>
                    </a:lnTo>
                    <a:close/>
                  </a:path>
                </a:pathLst>
              </a:custGeom>
              <a:solidFill>
                <a:srgbClr val="8A0000"/>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5" name="Forme libre 111">
                <a:extLst>
                  <a:ext uri="{FF2B5EF4-FFF2-40B4-BE49-F238E27FC236}">
                    <a16:creationId xmlns:a16="http://schemas.microsoft.com/office/drawing/2014/main" id="{3385CAF4-53C8-6F7B-6243-33A35E5A259A}"/>
                  </a:ext>
                </a:extLst>
              </p:cNvPr>
              <p:cNvSpPr/>
              <p:nvPr/>
            </p:nvSpPr>
            <p:spPr>
              <a:xfrm>
                <a:off x="2783083" y="4506101"/>
                <a:ext cx="768723" cy="768790"/>
              </a:xfrm>
              <a:custGeom>
                <a:avLst/>
                <a:gdLst>
                  <a:gd name="csX0" fmla="*/ 321002 w 561153"/>
                  <a:gd name="csY0" fmla="*/ 121708 h 561202"/>
                  <a:gd name="csX1" fmla="*/ 439285 w 561153"/>
                  <a:gd name="csY1" fmla="*/ 240005 h 561202"/>
                  <a:gd name="csX2" fmla="*/ 439285 w 561153"/>
                  <a:gd name="csY2" fmla="*/ 439319 h 561202"/>
                  <a:gd name="csX3" fmla="*/ 239995 w 561153"/>
                  <a:gd name="csY3" fmla="*/ 439319 h 561202"/>
                  <a:gd name="csX4" fmla="*/ 121712 w 561153"/>
                  <a:gd name="csY4" fmla="*/ 321022 h 561202"/>
                  <a:gd name="csX5" fmla="*/ 85330 w 561153"/>
                  <a:gd name="csY5" fmla="*/ 257393 h 561202"/>
                  <a:gd name="csX6" fmla="*/ 84343 w 561153"/>
                  <a:gd name="csY6" fmla="*/ 253448 h 561202"/>
                  <a:gd name="csX7" fmla="*/ 83984 w 561153"/>
                  <a:gd name="csY7" fmla="*/ 252195 h 561202"/>
                  <a:gd name="csX8" fmla="*/ 83359 w 561153"/>
                  <a:gd name="csY8" fmla="*/ 249506 h 561202"/>
                  <a:gd name="csX9" fmla="*/ 102534 w 561153"/>
                  <a:gd name="csY9" fmla="*/ 145636 h 561202"/>
                  <a:gd name="csX10" fmla="*/ 105223 w 561153"/>
                  <a:gd name="csY10" fmla="*/ 141603 h 561202"/>
                  <a:gd name="csX11" fmla="*/ 107463 w 561153"/>
                  <a:gd name="csY11" fmla="*/ 138558 h 561202"/>
                  <a:gd name="csX12" fmla="*/ 108181 w 561153"/>
                  <a:gd name="csY12" fmla="*/ 137571 h 561202"/>
                  <a:gd name="csX13" fmla="*/ 121712 w 561153"/>
                  <a:gd name="csY13" fmla="*/ 121708 h 561202"/>
                  <a:gd name="csX14" fmla="*/ 134525 w 561153"/>
                  <a:gd name="csY14" fmla="*/ 110595 h 561202"/>
                  <a:gd name="csX15" fmla="*/ 127266 w 561153"/>
                  <a:gd name="csY15" fmla="*/ 91687 h 561202"/>
                  <a:gd name="csX16" fmla="*/ 83717 w 561153"/>
                  <a:gd name="csY16" fmla="*/ 48131 h 561202"/>
                  <a:gd name="csX17" fmla="*/ 64809 w 561153"/>
                  <a:gd name="csY17" fmla="*/ 64711 h 561202"/>
                  <a:gd name="csX18" fmla="*/ 43573 w 561153"/>
                  <a:gd name="csY18" fmla="*/ 89803 h 561202"/>
                  <a:gd name="csX19" fmla="*/ 43035 w 561153"/>
                  <a:gd name="csY19" fmla="*/ 90521 h 561202"/>
                  <a:gd name="csX20" fmla="*/ 41510 w 561153"/>
                  <a:gd name="csY20" fmla="*/ 92582 h 561202"/>
                  <a:gd name="csX21" fmla="*/ 41510 w 561153"/>
                  <a:gd name="csY21" fmla="*/ 92582 h 561202"/>
                  <a:gd name="csX22" fmla="*/ 40436 w 561153"/>
                  <a:gd name="csY22" fmla="*/ 94015 h 561202"/>
                  <a:gd name="csX23" fmla="*/ 39449 w 561153"/>
                  <a:gd name="csY23" fmla="*/ 95361 h 561202"/>
                  <a:gd name="csX24" fmla="*/ 2172 w 561153"/>
                  <a:gd name="csY24" fmla="*/ 191971 h 561202"/>
                  <a:gd name="csX25" fmla="*/ 1903 w 561153"/>
                  <a:gd name="csY25" fmla="*/ 194032 h 561202"/>
                  <a:gd name="csX26" fmla="*/ 1634 w 561153"/>
                  <a:gd name="csY26" fmla="*/ 196182 h 561202"/>
                  <a:gd name="csX27" fmla="*/ 1275 w 561153"/>
                  <a:gd name="csY27" fmla="*/ 198602 h 561202"/>
                  <a:gd name="csX28" fmla="*/ 1009 w 561153"/>
                  <a:gd name="csY28" fmla="*/ 200394 h 561202"/>
                  <a:gd name="csX29" fmla="*/ 64809 w 561153"/>
                  <a:gd name="csY29" fmla="*/ 378111 h 561202"/>
                  <a:gd name="csX30" fmla="*/ 183092 w 561153"/>
                  <a:gd name="csY30" fmla="*/ 496408 h 561202"/>
                  <a:gd name="csX31" fmla="*/ 496365 w 561153"/>
                  <a:gd name="csY31" fmla="*/ 496408 h 561202"/>
                  <a:gd name="csX32" fmla="*/ 496365 w 561153"/>
                  <a:gd name="csY32" fmla="*/ 183098 h 561202"/>
                  <a:gd name="csX33" fmla="*/ 378082 w 561153"/>
                  <a:gd name="csY33" fmla="*/ 64801 h 561202"/>
                  <a:gd name="csX34" fmla="*/ 220012 w 561153"/>
                  <a:gd name="csY34" fmla="*/ 4 h 561202"/>
                  <a:gd name="csX35" fmla="*/ 263292 w 561153"/>
                  <a:gd name="csY35" fmla="*/ 87026 h 561202"/>
                  <a:gd name="csX36" fmla="*/ 321002 w 561153"/>
                  <a:gd name="csY36" fmla="*/ 121798 h 56120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Lst>
                <a:rect l="l" t="t" r="r" b="b"/>
                <a:pathLst>
                  <a:path w="561153" h="561202">
                    <a:moveTo>
                      <a:pt x="321002" y="121708"/>
                    </a:moveTo>
                    <a:lnTo>
                      <a:pt x="439285" y="240005"/>
                    </a:lnTo>
                    <a:cubicBezTo>
                      <a:pt x="494215" y="294943"/>
                      <a:pt x="494215" y="384384"/>
                      <a:pt x="439285" y="439319"/>
                    </a:cubicBezTo>
                    <a:cubicBezTo>
                      <a:pt x="384354" y="494257"/>
                      <a:pt x="294924" y="494257"/>
                      <a:pt x="239995" y="439319"/>
                    </a:cubicBezTo>
                    <a:lnTo>
                      <a:pt x="121712" y="321022"/>
                    </a:lnTo>
                    <a:cubicBezTo>
                      <a:pt x="104236" y="303547"/>
                      <a:pt x="91602" y="281590"/>
                      <a:pt x="85330" y="257393"/>
                    </a:cubicBezTo>
                    <a:cubicBezTo>
                      <a:pt x="84971" y="256048"/>
                      <a:pt x="84702" y="254794"/>
                      <a:pt x="84343" y="253448"/>
                    </a:cubicBezTo>
                    <a:cubicBezTo>
                      <a:pt x="84253" y="253002"/>
                      <a:pt x="84164" y="252554"/>
                      <a:pt x="83984" y="252195"/>
                    </a:cubicBezTo>
                    <a:cubicBezTo>
                      <a:pt x="83717" y="251298"/>
                      <a:pt x="83538" y="250403"/>
                      <a:pt x="83359" y="249506"/>
                    </a:cubicBezTo>
                    <a:cubicBezTo>
                      <a:pt x="76010" y="213389"/>
                      <a:pt x="82821" y="176556"/>
                      <a:pt x="102534" y="145636"/>
                    </a:cubicBezTo>
                    <a:cubicBezTo>
                      <a:pt x="103431" y="144292"/>
                      <a:pt x="104326" y="142949"/>
                      <a:pt x="105223" y="141603"/>
                    </a:cubicBezTo>
                    <a:cubicBezTo>
                      <a:pt x="105940" y="140619"/>
                      <a:pt x="106656" y="139542"/>
                      <a:pt x="107463" y="138558"/>
                    </a:cubicBezTo>
                    <a:lnTo>
                      <a:pt x="108181" y="137571"/>
                    </a:lnTo>
                    <a:cubicBezTo>
                      <a:pt x="112840" y="131208"/>
                      <a:pt x="117141" y="126189"/>
                      <a:pt x="121712" y="121708"/>
                    </a:cubicBezTo>
                    <a:cubicBezTo>
                      <a:pt x="125475" y="117945"/>
                      <a:pt x="129596" y="114359"/>
                      <a:pt x="134525" y="110595"/>
                    </a:cubicBezTo>
                    <a:cubicBezTo>
                      <a:pt x="134884" y="103605"/>
                      <a:pt x="132195" y="96704"/>
                      <a:pt x="127266" y="91687"/>
                    </a:cubicBezTo>
                    <a:lnTo>
                      <a:pt x="83717" y="48131"/>
                    </a:lnTo>
                    <a:cubicBezTo>
                      <a:pt x="76459" y="53776"/>
                      <a:pt x="70366" y="59154"/>
                      <a:pt x="64809" y="64711"/>
                    </a:cubicBezTo>
                    <a:cubicBezTo>
                      <a:pt x="57730" y="71789"/>
                      <a:pt x="51009" y="79767"/>
                      <a:pt x="43573" y="89803"/>
                    </a:cubicBezTo>
                    <a:lnTo>
                      <a:pt x="43035" y="90521"/>
                    </a:lnTo>
                    <a:cubicBezTo>
                      <a:pt x="42496" y="91238"/>
                      <a:pt x="42048" y="91864"/>
                      <a:pt x="41510" y="92582"/>
                    </a:cubicBezTo>
                    <a:lnTo>
                      <a:pt x="41510" y="92582"/>
                    </a:lnTo>
                    <a:cubicBezTo>
                      <a:pt x="41153" y="93030"/>
                      <a:pt x="40794" y="93569"/>
                      <a:pt x="40436" y="94015"/>
                    </a:cubicBezTo>
                    <a:cubicBezTo>
                      <a:pt x="40077" y="94463"/>
                      <a:pt x="39808" y="94912"/>
                      <a:pt x="39449" y="95361"/>
                    </a:cubicBezTo>
                    <a:cubicBezTo>
                      <a:pt x="19735" y="123859"/>
                      <a:pt x="6832" y="157287"/>
                      <a:pt x="2172" y="191971"/>
                    </a:cubicBezTo>
                    <a:cubicBezTo>
                      <a:pt x="2172" y="192686"/>
                      <a:pt x="1993" y="193314"/>
                      <a:pt x="1903" y="194032"/>
                    </a:cubicBezTo>
                    <a:cubicBezTo>
                      <a:pt x="1814" y="194749"/>
                      <a:pt x="1724" y="195465"/>
                      <a:pt x="1634" y="196182"/>
                    </a:cubicBezTo>
                    <a:cubicBezTo>
                      <a:pt x="1634" y="196990"/>
                      <a:pt x="1455" y="197795"/>
                      <a:pt x="1275" y="198602"/>
                    </a:cubicBezTo>
                    <a:cubicBezTo>
                      <a:pt x="1186" y="199230"/>
                      <a:pt x="1096" y="199766"/>
                      <a:pt x="1009" y="200394"/>
                    </a:cubicBezTo>
                    <a:cubicBezTo>
                      <a:pt x="-5266" y="266533"/>
                      <a:pt x="17944" y="331329"/>
                      <a:pt x="64809" y="378111"/>
                    </a:cubicBezTo>
                    <a:lnTo>
                      <a:pt x="183092" y="496408"/>
                    </a:lnTo>
                    <a:cubicBezTo>
                      <a:pt x="269477" y="582800"/>
                      <a:pt x="409983" y="582800"/>
                      <a:pt x="496365" y="496408"/>
                    </a:cubicBezTo>
                    <a:cubicBezTo>
                      <a:pt x="582750" y="410013"/>
                      <a:pt x="582750" y="269491"/>
                      <a:pt x="496365" y="183098"/>
                    </a:cubicBezTo>
                    <a:lnTo>
                      <a:pt x="378082" y="64801"/>
                    </a:lnTo>
                    <a:cubicBezTo>
                      <a:pt x="335966" y="22678"/>
                      <a:pt x="279243" y="-353"/>
                      <a:pt x="220012" y="4"/>
                    </a:cubicBezTo>
                    <a:cubicBezTo>
                      <a:pt x="243309" y="23485"/>
                      <a:pt x="258545" y="54224"/>
                      <a:pt x="263292" y="87026"/>
                    </a:cubicBezTo>
                    <a:cubicBezTo>
                      <a:pt x="285158" y="93748"/>
                      <a:pt x="304962" y="105756"/>
                      <a:pt x="321002" y="121798"/>
                    </a:cubicBezTo>
                    <a:close/>
                  </a:path>
                </a:pathLst>
              </a:custGeom>
              <a:solidFill>
                <a:srgbClr val="595959"/>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6" name="Forme libre 112">
                <a:extLst>
                  <a:ext uri="{FF2B5EF4-FFF2-40B4-BE49-F238E27FC236}">
                    <a16:creationId xmlns:a16="http://schemas.microsoft.com/office/drawing/2014/main" id="{65C4DC94-AC3F-3F89-7ADF-C991434FAC7A}"/>
                  </a:ext>
                </a:extLst>
              </p:cNvPr>
              <p:cNvSpPr/>
              <p:nvPr/>
            </p:nvSpPr>
            <p:spPr>
              <a:xfrm>
                <a:off x="2017856" y="3740637"/>
                <a:ext cx="768702" cy="768812"/>
              </a:xfrm>
              <a:custGeom>
                <a:avLst/>
                <a:gdLst>
                  <a:gd name="csX0" fmla="*/ 469373 w 561138"/>
                  <a:gd name="csY0" fmla="*/ 434028 h 561218"/>
                  <a:gd name="csX1" fmla="*/ 450464 w 561138"/>
                  <a:gd name="csY1" fmla="*/ 426768 h 561218"/>
                  <a:gd name="csX2" fmla="*/ 439353 w 561138"/>
                  <a:gd name="csY2" fmla="*/ 439585 h 561218"/>
                  <a:gd name="csX3" fmla="*/ 423492 w 561138"/>
                  <a:gd name="csY3" fmla="*/ 453118 h 561218"/>
                  <a:gd name="csX4" fmla="*/ 422507 w 561138"/>
                  <a:gd name="csY4" fmla="*/ 453834 h 561218"/>
                  <a:gd name="csX5" fmla="*/ 419460 w 561138"/>
                  <a:gd name="csY5" fmla="*/ 456074 h 561218"/>
                  <a:gd name="csX6" fmla="*/ 415428 w 561138"/>
                  <a:gd name="csY6" fmla="*/ 458763 h 561218"/>
                  <a:gd name="csX7" fmla="*/ 311570 w 561138"/>
                  <a:gd name="csY7" fmla="*/ 477943 h 561218"/>
                  <a:gd name="csX8" fmla="*/ 308881 w 561138"/>
                  <a:gd name="csY8" fmla="*/ 477315 h 561218"/>
                  <a:gd name="csX9" fmla="*/ 307628 w 561138"/>
                  <a:gd name="csY9" fmla="*/ 476956 h 561218"/>
                  <a:gd name="csX10" fmla="*/ 303686 w 561138"/>
                  <a:gd name="csY10" fmla="*/ 475969 h 561218"/>
                  <a:gd name="csX11" fmla="*/ 240062 w 561138"/>
                  <a:gd name="csY11" fmla="*/ 439496 h 561218"/>
                  <a:gd name="csX12" fmla="*/ 121779 w 561138"/>
                  <a:gd name="csY12" fmla="*/ 321196 h 561218"/>
                  <a:gd name="csX13" fmla="*/ 121779 w 561138"/>
                  <a:gd name="csY13" fmla="*/ 121882 h 561218"/>
                  <a:gd name="csX14" fmla="*/ 321069 w 561138"/>
                  <a:gd name="csY14" fmla="*/ 121882 h 561218"/>
                  <a:gd name="csX15" fmla="*/ 439353 w 561138"/>
                  <a:gd name="csY15" fmla="*/ 240182 h 561218"/>
                  <a:gd name="csX16" fmla="*/ 474122 w 561138"/>
                  <a:gd name="csY16" fmla="*/ 297896 h 561218"/>
                  <a:gd name="csX17" fmla="*/ 561132 w 561138"/>
                  <a:gd name="csY17" fmla="*/ 341183 h 561218"/>
                  <a:gd name="csX18" fmla="*/ 496345 w 561138"/>
                  <a:gd name="csY18" fmla="*/ 183093 h 561218"/>
                  <a:gd name="csX19" fmla="*/ 378062 w 561138"/>
                  <a:gd name="csY19" fmla="*/ 64796 h 561218"/>
                  <a:gd name="csX20" fmla="*/ 64787 w 561138"/>
                  <a:gd name="csY20" fmla="*/ 64796 h 561218"/>
                  <a:gd name="csX21" fmla="*/ 64787 w 561138"/>
                  <a:gd name="csY21" fmla="*/ 378105 h 561218"/>
                  <a:gd name="csX22" fmla="*/ 183072 w 561138"/>
                  <a:gd name="csY22" fmla="*/ 496403 h 561218"/>
                  <a:gd name="csX23" fmla="*/ 360765 w 561138"/>
                  <a:gd name="csY23" fmla="*/ 560213 h 561218"/>
                  <a:gd name="csX24" fmla="*/ 362557 w 561138"/>
                  <a:gd name="csY24" fmla="*/ 559944 h 561218"/>
                  <a:gd name="csX25" fmla="*/ 364977 w 561138"/>
                  <a:gd name="csY25" fmla="*/ 559585 h 561218"/>
                  <a:gd name="csX26" fmla="*/ 367038 w 561138"/>
                  <a:gd name="csY26" fmla="*/ 559316 h 561218"/>
                  <a:gd name="csX27" fmla="*/ 369101 w 561138"/>
                  <a:gd name="csY27" fmla="*/ 559047 h 561218"/>
                  <a:gd name="csX28" fmla="*/ 465697 w 561138"/>
                  <a:gd name="csY28" fmla="*/ 521766 h 561218"/>
                  <a:gd name="csX29" fmla="*/ 467043 w 561138"/>
                  <a:gd name="csY29" fmla="*/ 520779 h 561218"/>
                  <a:gd name="csX30" fmla="*/ 468476 w 561138"/>
                  <a:gd name="csY30" fmla="*/ 519705 h 561218"/>
                  <a:gd name="csX31" fmla="*/ 470536 w 561138"/>
                  <a:gd name="csY31" fmla="*/ 518182 h 561218"/>
                  <a:gd name="csX32" fmla="*/ 471254 w 561138"/>
                  <a:gd name="csY32" fmla="*/ 517644 h 561218"/>
                  <a:gd name="csX33" fmla="*/ 496345 w 561138"/>
                  <a:gd name="csY33" fmla="*/ 496403 h 561218"/>
                  <a:gd name="csX34" fmla="*/ 512921 w 561138"/>
                  <a:gd name="csY34" fmla="*/ 477494 h 561218"/>
                  <a:gd name="csX35" fmla="*/ 469373 w 561138"/>
                  <a:gd name="csY35" fmla="*/ 433938 h 56121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561138" h="561218">
                    <a:moveTo>
                      <a:pt x="469373" y="434028"/>
                    </a:moveTo>
                    <a:cubicBezTo>
                      <a:pt x="464354" y="429009"/>
                      <a:pt x="457544" y="426412"/>
                      <a:pt x="450464" y="426768"/>
                    </a:cubicBezTo>
                    <a:cubicBezTo>
                      <a:pt x="446701" y="431698"/>
                      <a:pt x="443118" y="435820"/>
                      <a:pt x="439353" y="439585"/>
                    </a:cubicBezTo>
                    <a:cubicBezTo>
                      <a:pt x="434872" y="444066"/>
                      <a:pt x="429764" y="448368"/>
                      <a:pt x="423492" y="453118"/>
                    </a:cubicBezTo>
                    <a:lnTo>
                      <a:pt x="422507" y="453834"/>
                    </a:lnTo>
                    <a:cubicBezTo>
                      <a:pt x="421521" y="454551"/>
                      <a:pt x="420446" y="455359"/>
                      <a:pt x="419460" y="456074"/>
                    </a:cubicBezTo>
                    <a:cubicBezTo>
                      <a:pt x="418116" y="456971"/>
                      <a:pt x="416771" y="457866"/>
                      <a:pt x="415428" y="458763"/>
                    </a:cubicBezTo>
                    <a:cubicBezTo>
                      <a:pt x="384513" y="478479"/>
                      <a:pt x="347593" y="485290"/>
                      <a:pt x="311570" y="477943"/>
                    </a:cubicBezTo>
                    <a:cubicBezTo>
                      <a:pt x="310675" y="477763"/>
                      <a:pt x="309778" y="477584"/>
                      <a:pt x="308881" y="477315"/>
                    </a:cubicBezTo>
                    <a:cubicBezTo>
                      <a:pt x="308435" y="477225"/>
                      <a:pt x="308076" y="477135"/>
                      <a:pt x="307628" y="476956"/>
                    </a:cubicBezTo>
                    <a:cubicBezTo>
                      <a:pt x="306285" y="476687"/>
                      <a:pt x="305029" y="476328"/>
                      <a:pt x="303686" y="475969"/>
                    </a:cubicBezTo>
                    <a:cubicBezTo>
                      <a:pt x="279581" y="469607"/>
                      <a:pt x="257536" y="457061"/>
                      <a:pt x="240062" y="439496"/>
                    </a:cubicBezTo>
                    <a:lnTo>
                      <a:pt x="121779" y="321196"/>
                    </a:lnTo>
                    <a:cubicBezTo>
                      <a:pt x="66847" y="266260"/>
                      <a:pt x="66847" y="176820"/>
                      <a:pt x="121779" y="121882"/>
                    </a:cubicBezTo>
                    <a:cubicBezTo>
                      <a:pt x="176708" y="66947"/>
                      <a:pt x="266140" y="66947"/>
                      <a:pt x="321069" y="121882"/>
                    </a:cubicBezTo>
                    <a:lnTo>
                      <a:pt x="439353" y="240182"/>
                    </a:lnTo>
                    <a:cubicBezTo>
                      <a:pt x="455393" y="256222"/>
                      <a:pt x="467312" y="276119"/>
                      <a:pt x="474122" y="297896"/>
                    </a:cubicBezTo>
                    <a:cubicBezTo>
                      <a:pt x="506918" y="302646"/>
                      <a:pt x="537653" y="317881"/>
                      <a:pt x="561132" y="341183"/>
                    </a:cubicBezTo>
                    <a:cubicBezTo>
                      <a:pt x="561581" y="282034"/>
                      <a:pt x="538461" y="225304"/>
                      <a:pt x="496345" y="183093"/>
                    </a:cubicBezTo>
                    <a:lnTo>
                      <a:pt x="378062" y="64796"/>
                    </a:lnTo>
                    <a:cubicBezTo>
                      <a:pt x="291677" y="-21599"/>
                      <a:pt x="151171" y="-21599"/>
                      <a:pt x="64787" y="64796"/>
                    </a:cubicBezTo>
                    <a:cubicBezTo>
                      <a:pt x="-21596" y="151188"/>
                      <a:pt x="-21596" y="291713"/>
                      <a:pt x="64787" y="378105"/>
                    </a:cubicBezTo>
                    <a:lnTo>
                      <a:pt x="183072" y="496403"/>
                    </a:lnTo>
                    <a:cubicBezTo>
                      <a:pt x="229848" y="543184"/>
                      <a:pt x="294635" y="566486"/>
                      <a:pt x="360765" y="560213"/>
                    </a:cubicBezTo>
                    <a:cubicBezTo>
                      <a:pt x="361393" y="560213"/>
                      <a:pt x="361931" y="560034"/>
                      <a:pt x="362557" y="559944"/>
                    </a:cubicBezTo>
                    <a:cubicBezTo>
                      <a:pt x="363364" y="559854"/>
                      <a:pt x="364172" y="559675"/>
                      <a:pt x="364977" y="559585"/>
                    </a:cubicBezTo>
                    <a:cubicBezTo>
                      <a:pt x="365694" y="559585"/>
                      <a:pt x="366412" y="559406"/>
                      <a:pt x="367038" y="559316"/>
                    </a:cubicBezTo>
                    <a:cubicBezTo>
                      <a:pt x="367755" y="559226"/>
                      <a:pt x="368383" y="559136"/>
                      <a:pt x="369101" y="559047"/>
                    </a:cubicBezTo>
                    <a:cubicBezTo>
                      <a:pt x="403778" y="554386"/>
                      <a:pt x="437202" y="541571"/>
                      <a:pt x="465697" y="521766"/>
                    </a:cubicBezTo>
                    <a:cubicBezTo>
                      <a:pt x="466146" y="521497"/>
                      <a:pt x="466594" y="521138"/>
                      <a:pt x="467043" y="520779"/>
                    </a:cubicBezTo>
                    <a:cubicBezTo>
                      <a:pt x="467491" y="520422"/>
                      <a:pt x="468027" y="520064"/>
                      <a:pt x="468476" y="519705"/>
                    </a:cubicBezTo>
                    <a:cubicBezTo>
                      <a:pt x="469193" y="519167"/>
                      <a:pt x="469821" y="518718"/>
                      <a:pt x="470536" y="518182"/>
                    </a:cubicBezTo>
                    <a:lnTo>
                      <a:pt x="471254" y="517644"/>
                    </a:lnTo>
                    <a:cubicBezTo>
                      <a:pt x="481289" y="510205"/>
                      <a:pt x="489265" y="503483"/>
                      <a:pt x="496345" y="496403"/>
                    </a:cubicBezTo>
                    <a:cubicBezTo>
                      <a:pt x="501900" y="490848"/>
                      <a:pt x="507277" y="484752"/>
                      <a:pt x="512921" y="477494"/>
                    </a:cubicBezTo>
                    <a:lnTo>
                      <a:pt x="469373" y="433938"/>
                    </a:lnTo>
                    <a:close/>
                  </a:path>
                </a:pathLst>
              </a:custGeom>
              <a:solidFill>
                <a:srgbClr val="0E2841">
                  <a:lumMod val="25000"/>
                  <a:lumOff val="75000"/>
                </a:srgbClr>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grpSp>
        <p:grpSp>
          <p:nvGrpSpPr>
            <p:cNvPr id="39" name="Groupe 38">
              <a:extLst>
                <a:ext uri="{FF2B5EF4-FFF2-40B4-BE49-F238E27FC236}">
                  <a16:creationId xmlns:a16="http://schemas.microsoft.com/office/drawing/2014/main" id="{D7FF136E-FFF0-C191-1D17-6F6D188B763D}"/>
                </a:ext>
              </a:extLst>
            </p:cNvPr>
            <p:cNvGrpSpPr/>
            <p:nvPr/>
          </p:nvGrpSpPr>
          <p:grpSpPr>
            <a:xfrm>
              <a:off x="4114451" y="3678301"/>
              <a:ext cx="1534193" cy="1534251"/>
              <a:chOff x="4133667" y="3736711"/>
              <a:chExt cx="1534193" cy="1534251"/>
            </a:xfrm>
          </p:grpSpPr>
          <p:sp>
            <p:nvSpPr>
              <p:cNvPr id="7" name="Forme libre 113">
                <a:extLst>
                  <a:ext uri="{FF2B5EF4-FFF2-40B4-BE49-F238E27FC236}">
                    <a16:creationId xmlns:a16="http://schemas.microsoft.com/office/drawing/2014/main" id="{A5935909-1C19-7B0D-55AF-378BA60AEF13}"/>
                  </a:ext>
                </a:extLst>
              </p:cNvPr>
              <p:cNvSpPr/>
              <p:nvPr/>
            </p:nvSpPr>
            <p:spPr>
              <a:xfrm>
                <a:off x="4575729" y="4177122"/>
                <a:ext cx="652081" cy="651755"/>
              </a:xfrm>
              <a:custGeom>
                <a:avLst/>
                <a:gdLst>
                  <a:gd name="csX0" fmla="*/ 437903 w 476007"/>
                  <a:gd name="csY0" fmla="*/ 37883 h 475769"/>
                  <a:gd name="csX1" fmla="*/ 475987 w 476007"/>
                  <a:gd name="csY1" fmla="*/ 132699 h 475769"/>
                  <a:gd name="csX2" fmla="*/ 392919 w 476007"/>
                  <a:gd name="csY2" fmla="*/ 114595 h 475769"/>
                  <a:gd name="csX3" fmla="*/ 380913 w 476007"/>
                  <a:gd name="csY3" fmla="*/ 94879 h 475769"/>
                  <a:gd name="csX4" fmla="*/ 357793 w 476007"/>
                  <a:gd name="csY4" fmla="*/ 81885 h 475769"/>
                  <a:gd name="csX5" fmla="*/ 351610 w 476007"/>
                  <a:gd name="csY5" fmla="*/ 80721 h 475769"/>
                  <a:gd name="csX6" fmla="*/ 350982 w 476007"/>
                  <a:gd name="csY6" fmla="*/ 80721 h 475769"/>
                  <a:gd name="csX7" fmla="*/ 346233 w 476007"/>
                  <a:gd name="csY7" fmla="*/ 80273 h 475769"/>
                  <a:gd name="csX8" fmla="*/ 310031 w 476007"/>
                  <a:gd name="csY8" fmla="*/ 94879 h 475769"/>
                  <a:gd name="csX9" fmla="*/ 94969 w 476007"/>
                  <a:gd name="csY9" fmla="*/ 309966 h 475769"/>
                  <a:gd name="csX10" fmla="*/ 80633 w 476007"/>
                  <a:gd name="csY10" fmla="*/ 349131 h 475769"/>
                  <a:gd name="csX11" fmla="*/ 80633 w 476007"/>
                  <a:gd name="csY11" fmla="*/ 350116 h 475769"/>
                  <a:gd name="csX12" fmla="*/ 81261 w 476007"/>
                  <a:gd name="csY12" fmla="*/ 354776 h 475769"/>
                  <a:gd name="csX13" fmla="*/ 83232 w 476007"/>
                  <a:gd name="csY13" fmla="*/ 361587 h 475769"/>
                  <a:gd name="csX14" fmla="*/ 95059 w 476007"/>
                  <a:gd name="csY14" fmla="*/ 380767 h 475769"/>
                  <a:gd name="csX15" fmla="*/ 111458 w 476007"/>
                  <a:gd name="csY15" fmla="*/ 391521 h 475769"/>
                  <a:gd name="csX16" fmla="*/ 131709 w 476007"/>
                  <a:gd name="csY16" fmla="*/ 475763 h 475769"/>
                  <a:gd name="csX17" fmla="*/ 38069 w 476007"/>
                  <a:gd name="csY17" fmla="*/ 437674 h 475769"/>
                  <a:gd name="csX18" fmla="*/ 254 w 476007"/>
                  <a:gd name="csY18" fmla="*/ 337032 h 475769"/>
                  <a:gd name="csX19" fmla="*/ 254 w 476007"/>
                  <a:gd name="csY19" fmla="*/ 335240 h 475769"/>
                  <a:gd name="csX20" fmla="*/ 254 w 476007"/>
                  <a:gd name="csY20" fmla="*/ 333627 h 475769"/>
                  <a:gd name="csX21" fmla="*/ 523 w 476007"/>
                  <a:gd name="csY21" fmla="*/ 331745 h 475769"/>
                  <a:gd name="csX22" fmla="*/ 702 w 476007"/>
                  <a:gd name="csY22" fmla="*/ 330220 h 475769"/>
                  <a:gd name="csX23" fmla="*/ 37889 w 476007"/>
                  <a:gd name="csY23" fmla="*/ 252970 h 475769"/>
                  <a:gd name="csX24" fmla="*/ 252951 w 476007"/>
                  <a:gd name="csY24" fmla="*/ 37883 h 475769"/>
                  <a:gd name="csX25" fmla="*/ 329118 w 476007"/>
                  <a:gd name="csY25" fmla="*/ 779 h 475769"/>
                  <a:gd name="csX26" fmla="*/ 331090 w 476007"/>
                  <a:gd name="csY26" fmla="*/ 510 h 475769"/>
                  <a:gd name="csX27" fmla="*/ 332612 w 476007"/>
                  <a:gd name="csY27" fmla="*/ 330 h 475769"/>
                  <a:gd name="csX28" fmla="*/ 334137 w 476007"/>
                  <a:gd name="csY28" fmla="*/ 330 h 475769"/>
                  <a:gd name="csX29" fmla="*/ 336018 w 476007"/>
                  <a:gd name="csY29" fmla="*/ 330 h 475769"/>
                  <a:gd name="csX30" fmla="*/ 336018 w 476007"/>
                  <a:gd name="csY30" fmla="*/ 330 h 475769"/>
                  <a:gd name="csX31" fmla="*/ 437634 w 476007"/>
                  <a:gd name="csY31" fmla="*/ 38062 h 475769"/>
                  <a:gd name="csX32" fmla="*/ 223021 w 476007"/>
                  <a:gd name="csY32" fmla="*/ 323589 h 475769"/>
                  <a:gd name="csX33" fmla="*/ 257072 w 476007"/>
                  <a:gd name="csY33" fmla="*/ 403531 h 475769"/>
                  <a:gd name="csX34" fmla="*/ 402328 w 476007"/>
                  <a:gd name="csY34" fmla="*/ 258256 h 475769"/>
                  <a:gd name="csX35" fmla="*/ 322398 w 476007"/>
                  <a:gd name="csY35" fmla="*/ 224202 h 475769"/>
                  <a:gd name="csX36" fmla="*/ 223021 w 476007"/>
                  <a:gd name="csY36" fmla="*/ 323589 h 47576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Lst>
                <a:rect l="l" t="t" r="r" b="b"/>
                <a:pathLst>
                  <a:path w="476007" h="475769">
                    <a:moveTo>
                      <a:pt x="437903" y="37883"/>
                    </a:moveTo>
                    <a:cubicBezTo>
                      <a:pt x="462994" y="62977"/>
                      <a:pt x="476614" y="97210"/>
                      <a:pt x="475987" y="132699"/>
                    </a:cubicBezTo>
                    <a:cubicBezTo>
                      <a:pt x="447043" y="137359"/>
                      <a:pt x="417205" y="130907"/>
                      <a:pt x="392919" y="114595"/>
                    </a:cubicBezTo>
                    <a:cubicBezTo>
                      <a:pt x="390501" y="107069"/>
                      <a:pt x="386378" y="100347"/>
                      <a:pt x="380913" y="94879"/>
                    </a:cubicBezTo>
                    <a:cubicBezTo>
                      <a:pt x="374730" y="88696"/>
                      <a:pt x="366754" y="84215"/>
                      <a:pt x="357793" y="81885"/>
                    </a:cubicBezTo>
                    <a:cubicBezTo>
                      <a:pt x="355822" y="81347"/>
                      <a:pt x="353761" y="80988"/>
                      <a:pt x="351610" y="80721"/>
                    </a:cubicBezTo>
                    <a:lnTo>
                      <a:pt x="350982" y="80721"/>
                    </a:lnTo>
                    <a:cubicBezTo>
                      <a:pt x="349550" y="80452"/>
                      <a:pt x="348025" y="80273"/>
                      <a:pt x="346233" y="80273"/>
                    </a:cubicBezTo>
                    <a:cubicBezTo>
                      <a:pt x="332522" y="80093"/>
                      <a:pt x="319619" y="85202"/>
                      <a:pt x="310031" y="94879"/>
                    </a:cubicBezTo>
                    <a:lnTo>
                      <a:pt x="94969" y="309966"/>
                    </a:lnTo>
                    <a:cubicBezTo>
                      <a:pt x="84754" y="320184"/>
                      <a:pt x="79556" y="334432"/>
                      <a:pt x="80633" y="349131"/>
                    </a:cubicBezTo>
                    <a:lnTo>
                      <a:pt x="80633" y="350116"/>
                    </a:lnTo>
                    <a:cubicBezTo>
                      <a:pt x="80812" y="351461"/>
                      <a:pt x="80902" y="353074"/>
                      <a:pt x="81261" y="354776"/>
                    </a:cubicBezTo>
                    <a:cubicBezTo>
                      <a:pt x="81707" y="357196"/>
                      <a:pt x="82514" y="359437"/>
                      <a:pt x="83232" y="361587"/>
                    </a:cubicBezTo>
                    <a:cubicBezTo>
                      <a:pt x="85741" y="369026"/>
                      <a:pt x="89773" y="375479"/>
                      <a:pt x="95059" y="380767"/>
                    </a:cubicBezTo>
                    <a:cubicBezTo>
                      <a:pt x="99718" y="385427"/>
                      <a:pt x="105186" y="389011"/>
                      <a:pt x="111458" y="391521"/>
                    </a:cubicBezTo>
                    <a:cubicBezTo>
                      <a:pt x="128841" y="415897"/>
                      <a:pt x="136011" y="446188"/>
                      <a:pt x="131709" y="475763"/>
                    </a:cubicBezTo>
                    <a:cubicBezTo>
                      <a:pt x="96583" y="476121"/>
                      <a:pt x="62801" y="462409"/>
                      <a:pt x="38069" y="437674"/>
                    </a:cubicBezTo>
                    <a:cubicBezTo>
                      <a:pt x="11724" y="411327"/>
                      <a:pt x="-2076" y="374582"/>
                      <a:pt x="254" y="337032"/>
                    </a:cubicBezTo>
                    <a:cubicBezTo>
                      <a:pt x="254" y="336404"/>
                      <a:pt x="254" y="335778"/>
                      <a:pt x="254" y="335240"/>
                    </a:cubicBezTo>
                    <a:cubicBezTo>
                      <a:pt x="254" y="334701"/>
                      <a:pt x="254" y="334163"/>
                      <a:pt x="254" y="333627"/>
                    </a:cubicBezTo>
                    <a:cubicBezTo>
                      <a:pt x="254" y="332999"/>
                      <a:pt x="433" y="332371"/>
                      <a:pt x="523" y="331745"/>
                    </a:cubicBezTo>
                    <a:lnTo>
                      <a:pt x="702" y="330220"/>
                    </a:lnTo>
                    <a:cubicBezTo>
                      <a:pt x="4106" y="300646"/>
                      <a:pt x="17010" y="273939"/>
                      <a:pt x="37889" y="252970"/>
                    </a:cubicBezTo>
                    <a:lnTo>
                      <a:pt x="252951" y="37883"/>
                    </a:lnTo>
                    <a:cubicBezTo>
                      <a:pt x="273561" y="17270"/>
                      <a:pt x="299906" y="4455"/>
                      <a:pt x="329118" y="779"/>
                    </a:cubicBezTo>
                    <a:cubicBezTo>
                      <a:pt x="329746" y="779"/>
                      <a:pt x="330462" y="600"/>
                      <a:pt x="331090" y="510"/>
                    </a:cubicBezTo>
                    <a:cubicBezTo>
                      <a:pt x="331628" y="510"/>
                      <a:pt x="332076" y="330"/>
                      <a:pt x="332612" y="330"/>
                    </a:cubicBezTo>
                    <a:cubicBezTo>
                      <a:pt x="333150" y="330"/>
                      <a:pt x="333689" y="330"/>
                      <a:pt x="334137" y="330"/>
                    </a:cubicBezTo>
                    <a:cubicBezTo>
                      <a:pt x="334763" y="330"/>
                      <a:pt x="335391" y="330"/>
                      <a:pt x="336018" y="330"/>
                    </a:cubicBezTo>
                    <a:lnTo>
                      <a:pt x="336018" y="330"/>
                    </a:lnTo>
                    <a:cubicBezTo>
                      <a:pt x="373923" y="-2356"/>
                      <a:pt x="411020" y="11445"/>
                      <a:pt x="437634" y="38062"/>
                    </a:cubicBezTo>
                    <a:close/>
                    <a:moveTo>
                      <a:pt x="223021" y="323589"/>
                    </a:moveTo>
                    <a:cubicBezTo>
                      <a:pt x="239151" y="348144"/>
                      <a:pt x="250531" y="374941"/>
                      <a:pt x="257072" y="403531"/>
                    </a:cubicBezTo>
                    <a:lnTo>
                      <a:pt x="402328" y="258256"/>
                    </a:lnTo>
                    <a:cubicBezTo>
                      <a:pt x="373743" y="251803"/>
                      <a:pt x="346950" y="240332"/>
                      <a:pt x="322398" y="224202"/>
                    </a:cubicBezTo>
                    <a:lnTo>
                      <a:pt x="223021" y="323589"/>
                    </a:lnTo>
                    <a:close/>
                  </a:path>
                </a:pathLst>
              </a:custGeom>
              <a:solidFill>
                <a:srgbClr val="8A0000"/>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8" name="Forme libre 114">
                <a:extLst>
                  <a:ext uri="{FF2B5EF4-FFF2-40B4-BE49-F238E27FC236}">
                    <a16:creationId xmlns:a16="http://schemas.microsoft.com/office/drawing/2014/main" id="{95B33BDB-E448-26C8-25D4-3E7240D6EA9C}"/>
                  </a:ext>
                </a:extLst>
              </p:cNvPr>
              <p:cNvSpPr/>
              <p:nvPr/>
            </p:nvSpPr>
            <p:spPr>
              <a:xfrm>
                <a:off x="4899161" y="3736711"/>
                <a:ext cx="768699" cy="768813"/>
              </a:xfrm>
              <a:custGeom>
                <a:avLst/>
                <a:gdLst>
                  <a:gd name="csX0" fmla="*/ 121694 w 561136"/>
                  <a:gd name="csY0" fmla="*/ 240180 h 561219"/>
                  <a:gd name="csX1" fmla="*/ 239977 w 561136"/>
                  <a:gd name="csY1" fmla="*/ 121883 h 561219"/>
                  <a:gd name="csX2" fmla="*/ 439268 w 561136"/>
                  <a:gd name="csY2" fmla="*/ 121883 h 561219"/>
                  <a:gd name="csX3" fmla="*/ 439268 w 561136"/>
                  <a:gd name="csY3" fmla="*/ 321197 h 561219"/>
                  <a:gd name="csX4" fmla="*/ 320984 w 561136"/>
                  <a:gd name="csY4" fmla="*/ 439494 h 561219"/>
                  <a:gd name="csX5" fmla="*/ 257363 w 561136"/>
                  <a:gd name="csY5" fmla="*/ 475880 h 561219"/>
                  <a:gd name="csX6" fmla="*/ 253419 w 561136"/>
                  <a:gd name="csY6" fmla="*/ 476865 h 561219"/>
                  <a:gd name="csX7" fmla="*/ 252165 w 561136"/>
                  <a:gd name="csY7" fmla="*/ 477224 h 561219"/>
                  <a:gd name="csX8" fmla="*/ 249476 w 561136"/>
                  <a:gd name="csY8" fmla="*/ 477851 h 561219"/>
                  <a:gd name="csX9" fmla="*/ 145619 w 561136"/>
                  <a:gd name="csY9" fmla="*/ 458672 h 561219"/>
                  <a:gd name="csX10" fmla="*/ 141587 w 561136"/>
                  <a:gd name="csY10" fmla="*/ 455985 h 561219"/>
                  <a:gd name="csX11" fmla="*/ 138541 w 561136"/>
                  <a:gd name="csY11" fmla="*/ 453744 h 561219"/>
                  <a:gd name="csX12" fmla="*/ 137555 w 561136"/>
                  <a:gd name="csY12" fmla="*/ 453027 h 561219"/>
                  <a:gd name="csX13" fmla="*/ 121694 w 561136"/>
                  <a:gd name="csY13" fmla="*/ 439494 h 561219"/>
                  <a:gd name="csX14" fmla="*/ 110582 w 561136"/>
                  <a:gd name="csY14" fmla="*/ 426679 h 561219"/>
                  <a:gd name="csX15" fmla="*/ 91676 w 561136"/>
                  <a:gd name="csY15" fmla="*/ 433937 h 561219"/>
                  <a:gd name="csX16" fmla="*/ 48125 w 561136"/>
                  <a:gd name="csY16" fmla="*/ 477493 h 561219"/>
                  <a:gd name="csX17" fmla="*/ 64704 w 561136"/>
                  <a:gd name="csY17" fmla="*/ 496403 h 561219"/>
                  <a:gd name="csX18" fmla="*/ 89792 w 561136"/>
                  <a:gd name="csY18" fmla="*/ 517642 h 561219"/>
                  <a:gd name="csX19" fmla="*/ 90510 w 561136"/>
                  <a:gd name="csY19" fmla="*/ 518180 h 561219"/>
                  <a:gd name="csX20" fmla="*/ 92571 w 561136"/>
                  <a:gd name="csY20" fmla="*/ 519703 h 561219"/>
                  <a:gd name="csX21" fmla="*/ 92571 w 561136"/>
                  <a:gd name="csY21" fmla="*/ 519703 h 561219"/>
                  <a:gd name="csX22" fmla="*/ 94004 w 561136"/>
                  <a:gd name="csY22" fmla="*/ 520780 h 561219"/>
                  <a:gd name="csX23" fmla="*/ 95349 w 561136"/>
                  <a:gd name="csY23" fmla="*/ 521764 h 561219"/>
                  <a:gd name="csX24" fmla="*/ 191948 w 561136"/>
                  <a:gd name="csY24" fmla="*/ 559047 h 561219"/>
                  <a:gd name="csX25" fmla="*/ 194009 w 561136"/>
                  <a:gd name="csY25" fmla="*/ 559314 h 561219"/>
                  <a:gd name="csX26" fmla="*/ 196159 w 561136"/>
                  <a:gd name="csY26" fmla="*/ 559583 h 561219"/>
                  <a:gd name="csX27" fmla="*/ 198579 w 561136"/>
                  <a:gd name="csY27" fmla="*/ 559942 h 561219"/>
                  <a:gd name="csX28" fmla="*/ 200371 w 561136"/>
                  <a:gd name="csY28" fmla="*/ 560211 h 561219"/>
                  <a:gd name="csX29" fmla="*/ 378066 w 561136"/>
                  <a:gd name="csY29" fmla="*/ 496403 h 561219"/>
                  <a:gd name="csX30" fmla="*/ 496350 w 561136"/>
                  <a:gd name="csY30" fmla="*/ 378104 h 561219"/>
                  <a:gd name="csX31" fmla="*/ 496350 w 561136"/>
                  <a:gd name="csY31" fmla="*/ 64794 h 561219"/>
                  <a:gd name="csX32" fmla="*/ 183077 w 561136"/>
                  <a:gd name="csY32" fmla="*/ 64794 h 561219"/>
                  <a:gd name="csX33" fmla="*/ 64793 w 561136"/>
                  <a:gd name="csY33" fmla="*/ 183092 h 561219"/>
                  <a:gd name="csX34" fmla="*/ 4 w 561136"/>
                  <a:gd name="csY34" fmla="*/ 341182 h 561219"/>
                  <a:gd name="csX35" fmla="*/ 87016 w 561136"/>
                  <a:gd name="csY35" fmla="*/ 297895 h 561219"/>
                  <a:gd name="csX36" fmla="*/ 121784 w 561136"/>
                  <a:gd name="csY36" fmla="*/ 240180 h 56121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Lst>
                <a:rect l="l" t="t" r="r" b="b"/>
                <a:pathLst>
                  <a:path w="561136" h="561219">
                    <a:moveTo>
                      <a:pt x="121694" y="240180"/>
                    </a:moveTo>
                    <a:lnTo>
                      <a:pt x="239977" y="121883"/>
                    </a:lnTo>
                    <a:cubicBezTo>
                      <a:pt x="294909" y="66945"/>
                      <a:pt x="384338" y="66945"/>
                      <a:pt x="439268" y="121883"/>
                    </a:cubicBezTo>
                    <a:cubicBezTo>
                      <a:pt x="494199" y="176819"/>
                      <a:pt x="494199" y="266259"/>
                      <a:pt x="439268" y="321197"/>
                    </a:cubicBezTo>
                    <a:lnTo>
                      <a:pt x="320984" y="439494"/>
                    </a:lnTo>
                    <a:cubicBezTo>
                      <a:pt x="303511" y="456969"/>
                      <a:pt x="281557" y="469607"/>
                      <a:pt x="257363" y="475880"/>
                    </a:cubicBezTo>
                    <a:cubicBezTo>
                      <a:pt x="256018" y="476239"/>
                      <a:pt x="254764" y="476506"/>
                      <a:pt x="253419" y="476865"/>
                    </a:cubicBezTo>
                    <a:cubicBezTo>
                      <a:pt x="252972" y="476954"/>
                      <a:pt x="252524" y="477044"/>
                      <a:pt x="252165" y="477224"/>
                    </a:cubicBezTo>
                    <a:cubicBezTo>
                      <a:pt x="251268" y="477493"/>
                      <a:pt x="250373" y="477672"/>
                      <a:pt x="249476" y="477851"/>
                    </a:cubicBezTo>
                    <a:cubicBezTo>
                      <a:pt x="213364" y="485201"/>
                      <a:pt x="176536" y="478390"/>
                      <a:pt x="145619" y="458672"/>
                    </a:cubicBezTo>
                    <a:cubicBezTo>
                      <a:pt x="144275" y="457777"/>
                      <a:pt x="142932" y="456880"/>
                      <a:pt x="141587" y="455985"/>
                    </a:cubicBezTo>
                    <a:cubicBezTo>
                      <a:pt x="140602" y="455267"/>
                      <a:pt x="139526" y="454550"/>
                      <a:pt x="138541" y="453744"/>
                    </a:cubicBezTo>
                    <a:lnTo>
                      <a:pt x="137555" y="453027"/>
                    </a:lnTo>
                    <a:cubicBezTo>
                      <a:pt x="131193" y="448366"/>
                      <a:pt x="126174" y="444065"/>
                      <a:pt x="121694" y="439494"/>
                    </a:cubicBezTo>
                    <a:cubicBezTo>
                      <a:pt x="117931" y="435731"/>
                      <a:pt x="114345" y="431606"/>
                      <a:pt x="110582" y="426679"/>
                    </a:cubicBezTo>
                    <a:cubicBezTo>
                      <a:pt x="103593" y="426320"/>
                      <a:pt x="96693" y="429009"/>
                      <a:pt x="91676" y="433937"/>
                    </a:cubicBezTo>
                    <a:lnTo>
                      <a:pt x="48125" y="477493"/>
                    </a:lnTo>
                    <a:cubicBezTo>
                      <a:pt x="53769" y="484752"/>
                      <a:pt x="59147" y="490846"/>
                      <a:pt x="64704" y="496403"/>
                    </a:cubicBezTo>
                    <a:cubicBezTo>
                      <a:pt x="71781" y="503481"/>
                      <a:pt x="79757" y="510203"/>
                      <a:pt x="89792" y="517642"/>
                    </a:cubicBezTo>
                    <a:lnTo>
                      <a:pt x="90510" y="518180"/>
                    </a:lnTo>
                    <a:cubicBezTo>
                      <a:pt x="91228" y="518719"/>
                      <a:pt x="91853" y="519165"/>
                      <a:pt x="92571" y="519703"/>
                    </a:cubicBezTo>
                    <a:lnTo>
                      <a:pt x="92571" y="519703"/>
                    </a:lnTo>
                    <a:cubicBezTo>
                      <a:pt x="93019" y="520062"/>
                      <a:pt x="93558" y="520421"/>
                      <a:pt x="94004" y="520780"/>
                    </a:cubicBezTo>
                    <a:cubicBezTo>
                      <a:pt x="94452" y="521138"/>
                      <a:pt x="94901" y="521405"/>
                      <a:pt x="95349" y="521764"/>
                    </a:cubicBezTo>
                    <a:cubicBezTo>
                      <a:pt x="123844" y="541480"/>
                      <a:pt x="157268" y="554387"/>
                      <a:pt x="191948" y="559047"/>
                    </a:cubicBezTo>
                    <a:cubicBezTo>
                      <a:pt x="192663" y="559047"/>
                      <a:pt x="193291" y="559227"/>
                      <a:pt x="194009" y="559314"/>
                    </a:cubicBezTo>
                    <a:cubicBezTo>
                      <a:pt x="194726" y="559404"/>
                      <a:pt x="195442" y="559494"/>
                      <a:pt x="196159" y="559583"/>
                    </a:cubicBezTo>
                    <a:cubicBezTo>
                      <a:pt x="196967" y="559583"/>
                      <a:pt x="197772" y="559763"/>
                      <a:pt x="198579" y="559942"/>
                    </a:cubicBezTo>
                    <a:cubicBezTo>
                      <a:pt x="199207" y="560032"/>
                      <a:pt x="199743" y="560122"/>
                      <a:pt x="200371" y="560211"/>
                    </a:cubicBezTo>
                    <a:cubicBezTo>
                      <a:pt x="266501" y="566484"/>
                      <a:pt x="331290" y="543274"/>
                      <a:pt x="378066" y="496403"/>
                    </a:cubicBezTo>
                    <a:lnTo>
                      <a:pt x="496350" y="378104"/>
                    </a:lnTo>
                    <a:cubicBezTo>
                      <a:pt x="582732" y="291712"/>
                      <a:pt x="582732" y="151189"/>
                      <a:pt x="496350" y="64794"/>
                    </a:cubicBezTo>
                    <a:cubicBezTo>
                      <a:pt x="409965" y="-21598"/>
                      <a:pt x="269459" y="-21598"/>
                      <a:pt x="183077" y="64794"/>
                    </a:cubicBezTo>
                    <a:lnTo>
                      <a:pt x="64793" y="183092"/>
                    </a:lnTo>
                    <a:cubicBezTo>
                      <a:pt x="22675" y="225215"/>
                      <a:pt x="-353" y="281942"/>
                      <a:pt x="4" y="341182"/>
                    </a:cubicBezTo>
                    <a:cubicBezTo>
                      <a:pt x="23483" y="317880"/>
                      <a:pt x="54218" y="302645"/>
                      <a:pt x="87016" y="297895"/>
                    </a:cubicBezTo>
                    <a:cubicBezTo>
                      <a:pt x="93737" y="276028"/>
                      <a:pt x="105743" y="256223"/>
                      <a:pt x="121784" y="240180"/>
                    </a:cubicBezTo>
                    <a:close/>
                  </a:path>
                </a:pathLst>
              </a:custGeom>
              <a:solidFill>
                <a:srgbClr val="262626"/>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9" name="Forme libre 115">
                <a:extLst>
                  <a:ext uri="{FF2B5EF4-FFF2-40B4-BE49-F238E27FC236}">
                    <a16:creationId xmlns:a16="http://schemas.microsoft.com/office/drawing/2014/main" id="{31C5B6C2-C9C6-0546-B0CA-8C8CA0DA2756}"/>
                  </a:ext>
                </a:extLst>
              </p:cNvPr>
              <p:cNvSpPr/>
              <p:nvPr/>
            </p:nvSpPr>
            <p:spPr>
              <a:xfrm>
                <a:off x="4133667" y="4502171"/>
                <a:ext cx="768719" cy="768791"/>
              </a:xfrm>
              <a:custGeom>
                <a:avLst/>
                <a:gdLst>
                  <a:gd name="csX0" fmla="*/ 433975 w 561150"/>
                  <a:gd name="csY0" fmla="*/ 91777 h 561203"/>
                  <a:gd name="csX1" fmla="*/ 426716 w 561150"/>
                  <a:gd name="csY1" fmla="*/ 110685 h 561203"/>
                  <a:gd name="csX2" fmla="*/ 439532 w 561150"/>
                  <a:gd name="csY2" fmla="*/ 121798 h 561203"/>
                  <a:gd name="csX3" fmla="*/ 453063 w 561150"/>
                  <a:gd name="csY3" fmla="*/ 137661 h 561203"/>
                  <a:gd name="csX4" fmla="*/ 453778 w 561150"/>
                  <a:gd name="csY4" fmla="*/ 138648 h 561203"/>
                  <a:gd name="csX5" fmla="*/ 456019 w 561150"/>
                  <a:gd name="csY5" fmla="*/ 141693 h 561203"/>
                  <a:gd name="csX6" fmla="*/ 458707 w 561150"/>
                  <a:gd name="csY6" fmla="*/ 145728 h 561203"/>
                  <a:gd name="csX7" fmla="*/ 477885 w 561150"/>
                  <a:gd name="csY7" fmla="*/ 249596 h 561203"/>
                  <a:gd name="csX8" fmla="*/ 477257 w 561150"/>
                  <a:gd name="csY8" fmla="*/ 252285 h 561203"/>
                  <a:gd name="csX9" fmla="*/ 476898 w 561150"/>
                  <a:gd name="csY9" fmla="*/ 253540 h 561203"/>
                  <a:gd name="csX10" fmla="*/ 475912 w 561150"/>
                  <a:gd name="csY10" fmla="*/ 257483 h 561203"/>
                  <a:gd name="csX11" fmla="*/ 439442 w 561150"/>
                  <a:gd name="csY11" fmla="*/ 321112 h 561203"/>
                  <a:gd name="csX12" fmla="*/ 321159 w 561150"/>
                  <a:gd name="csY12" fmla="*/ 439411 h 561203"/>
                  <a:gd name="csX13" fmla="*/ 121866 w 561150"/>
                  <a:gd name="csY13" fmla="*/ 439411 h 561203"/>
                  <a:gd name="csX14" fmla="*/ 121866 w 561150"/>
                  <a:gd name="csY14" fmla="*/ 240098 h 561203"/>
                  <a:gd name="csX15" fmla="*/ 240152 w 561150"/>
                  <a:gd name="csY15" fmla="*/ 121798 h 561203"/>
                  <a:gd name="csX16" fmla="*/ 297860 w 561150"/>
                  <a:gd name="csY16" fmla="*/ 87027 h 561203"/>
                  <a:gd name="csX17" fmla="*/ 341142 w 561150"/>
                  <a:gd name="csY17" fmla="*/ 6 h 561203"/>
                  <a:gd name="csX18" fmla="*/ 183070 w 561150"/>
                  <a:gd name="csY18" fmla="*/ 64801 h 561203"/>
                  <a:gd name="csX19" fmla="*/ 64787 w 561150"/>
                  <a:gd name="csY19" fmla="*/ 183099 h 561203"/>
                  <a:gd name="csX20" fmla="*/ 64787 w 561150"/>
                  <a:gd name="csY20" fmla="*/ 496408 h 561203"/>
                  <a:gd name="csX21" fmla="*/ 378059 w 561150"/>
                  <a:gd name="csY21" fmla="*/ 496408 h 561203"/>
                  <a:gd name="csX22" fmla="*/ 496343 w 561150"/>
                  <a:gd name="csY22" fmla="*/ 378111 h 561203"/>
                  <a:gd name="csX23" fmla="*/ 560145 w 561150"/>
                  <a:gd name="csY23" fmla="*/ 200394 h 561203"/>
                  <a:gd name="csX24" fmla="*/ 559876 w 561150"/>
                  <a:gd name="csY24" fmla="*/ 198603 h 561203"/>
                  <a:gd name="csX25" fmla="*/ 559518 w 561150"/>
                  <a:gd name="csY25" fmla="*/ 196183 h 561203"/>
                  <a:gd name="csX26" fmla="*/ 559248 w 561150"/>
                  <a:gd name="csY26" fmla="*/ 194122 h 561203"/>
                  <a:gd name="csX27" fmla="*/ 558979 w 561150"/>
                  <a:gd name="csY27" fmla="*/ 192060 h 561203"/>
                  <a:gd name="csX28" fmla="*/ 521703 w 561150"/>
                  <a:gd name="csY28" fmla="*/ 95450 h 561203"/>
                  <a:gd name="csX29" fmla="*/ 520716 w 561150"/>
                  <a:gd name="csY29" fmla="*/ 94107 h 561203"/>
                  <a:gd name="csX30" fmla="*/ 519642 w 561150"/>
                  <a:gd name="csY30" fmla="*/ 92672 h 561203"/>
                  <a:gd name="csX31" fmla="*/ 518119 w 561150"/>
                  <a:gd name="csY31" fmla="*/ 90611 h 561203"/>
                  <a:gd name="csX32" fmla="*/ 517581 w 561150"/>
                  <a:gd name="csY32" fmla="*/ 89895 h 561203"/>
                  <a:gd name="csX33" fmla="*/ 496343 w 561150"/>
                  <a:gd name="csY33" fmla="*/ 64801 h 561203"/>
                  <a:gd name="csX34" fmla="*/ 477436 w 561150"/>
                  <a:gd name="csY34" fmla="*/ 48221 h 561203"/>
                  <a:gd name="csX35" fmla="*/ 433886 w 561150"/>
                  <a:gd name="csY35" fmla="*/ 91777 h 5612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561150" h="561203">
                    <a:moveTo>
                      <a:pt x="433975" y="91777"/>
                    </a:moveTo>
                    <a:cubicBezTo>
                      <a:pt x="428957" y="96796"/>
                      <a:pt x="426360" y="103605"/>
                      <a:pt x="426716" y="110685"/>
                    </a:cubicBezTo>
                    <a:cubicBezTo>
                      <a:pt x="431645" y="114451"/>
                      <a:pt x="435767" y="118035"/>
                      <a:pt x="439532" y="121798"/>
                    </a:cubicBezTo>
                    <a:cubicBezTo>
                      <a:pt x="444013" y="126279"/>
                      <a:pt x="448314" y="131388"/>
                      <a:pt x="453063" y="137661"/>
                    </a:cubicBezTo>
                    <a:lnTo>
                      <a:pt x="453778" y="138648"/>
                    </a:lnTo>
                    <a:cubicBezTo>
                      <a:pt x="454496" y="139632"/>
                      <a:pt x="455303" y="140709"/>
                      <a:pt x="456019" y="141693"/>
                    </a:cubicBezTo>
                    <a:cubicBezTo>
                      <a:pt x="456916" y="143039"/>
                      <a:pt x="457813" y="144382"/>
                      <a:pt x="458707" y="145728"/>
                    </a:cubicBezTo>
                    <a:cubicBezTo>
                      <a:pt x="478421" y="176646"/>
                      <a:pt x="485231" y="213568"/>
                      <a:pt x="477885" y="249596"/>
                    </a:cubicBezTo>
                    <a:cubicBezTo>
                      <a:pt x="477706" y="250493"/>
                      <a:pt x="477526" y="251390"/>
                      <a:pt x="477257" y="252285"/>
                    </a:cubicBezTo>
                    <a:cubicBezTo>
                      <a:pt x="477167" y="252733"/>
                      <a:pt x="477078" y="253092"/>
                      <a:pt x="476898" y="253540"/>
                    </a:cubicBezTo>
                    <a:cubicBezTo>
                      <a:pt x="476629" y="254884"/>
                      <a:pt x="476270" y="256138"/>
                      <a:pt x="475912" y="257483"/>
                    </a:cubicBezTo>
                    <a:cubicBezTo>
                      <a:pt x="469550" y="281590"/>
                      <a:pt x="457005" y="303636"/>
                      <a:pt x="439442" y="321112"/>
                    </a:cubicBezTo>
                    <a:lnTo>
                      <a:pt x="321159" y="439411"/>
                    </a:lnTo>
                    <a:cubicBezTo>
                      <a:pt x="266227" y="494347"/>
                      <a:pt x="176798" y="494347"/>
                      <a:pt x="121866" y="439411"/>
                    </a:cubicBezTo>
                    <a:cubicBezTo>
                      <a:pt x="66937" y="384473"/>
                      <a:pt x="66937" y="295033"/>
                      <a:pt x="121866" y="240098"/>
                    </a:cubicBezTo>
                    <a:lnTo>
                      <a:pt x="240152" y="121798"/>
                    </a:lnTo>
                    <a:cubicBezTo>
                      <a:pt x="256192" y="105758"/>
                      <a:pt x="276085" y="93838"/>
                      <a:pt x="297860" y="87027"/>
                    </a:cubicBezTo>
                    <a:cubicBezTo>
                      <a:pt x="302609" y="54227"/>
                      <a:pt x="317842" y="23486"/>
                      <a:pt x="341142" y="6"/>
                    </a:cubicBezTo>
                    <a:cubicBezTo>
                      <a:pt x="281999" y="-442"/>
                      <a:pt x="225276" y="22680"/>
                      <a:pt x="183070" y="64801"/>
                    </a:cubicBezTo>
                    <a:lnTo>
                      <a:pt x="64787" y="183099"/>
                    </a:lnTo>
                    <a:cubicBezTo>
                      <a:pt x="-21596" y="269491"/>
                      <a:pt x="-21596" y="410016"/>
                      <a:pt x="64787" y="496408"/>
                    </a:cubicBezTo>
                    <a:cubicBezTo>
                      <a:pt x="151169" y="582803"/>
                      <a:pt x="291677" y="582803"/>
                      <a:pt x="378059" y="496408"/>
                    </a:cubicBezTo>
                    <a:lnTo>
                      <a:pt x="496343" y="378111"/>
                    </a:lnTo>
                    <a:cubicBezTo>
                      <a:pt x="543118" y="331330"/>
                      <a:pt x="566418" y="266535"/>
                      <a:pt x="560145" y="200394"/>
                    </a:cubicBezTo>
                    <a:cubicBezTo>
                      <a:pt x="560145" y="199769"/>
                      <a:pt x="559966" y="199230"/>
                      <a:pt x="559876" y="198603"/>
                    </a:cubicBezTo>
                    <a:cubicBezTo>
                      <a:pt x="559787" y="197795"/>
                      <a:pt x="559607" y="196990"/>
                      <a:pt x="559518" y="196183"/>
                    </a:cubicBezTo>
                    <a:cubicBezTo>
                      <a:pt x="559518" y="195465"/>
                      <a:pt x="559338" y="194750"/>
                      <a:pt x="559248" y="194122"/>
                    </a:cubicBezTo>
                    <a:cubicBezTo>
                      <a:pt x="559159" y="193404"/>
                      <a:pt x="559069" y="192778"/>
                      <a:pt x="558979" y="192060"/>
                    </a:cubicBezTo>
                    <a:cubicBezTo>
                      <a:pt x="554320" y="157377"/>
                      <a:pt x="541506" y="123949"/>
                      <a:pt x="521703" y="95450"/>
                    </a:cubicBezTo>
                    <a:cubicBezTo>
                      <a:pt x="521434" y="95002"/>
                      <a:pt x="521075" y="94555"/>
                      <a:pt x="520716" y="94107"/>
                    </a:cubicBezTo>
                    <a:cubicBezTo>
                      <a:pt x="520360" y="93658"/>
                      <a:pt x="520001" y="93120"/>
                      <a:pt x="519642" y="92672"/>
                    </a:cubicBezTo>
                    <a:cubicBezTo>
                      <a:pt x="519104" y="91956"/>
                      <a:pt x="518655" y="91328"/>
                      <a:pt x="518119" y="90611"/>
                    </a:cubicBezTo>
                    <a:lnTo>
                      <a:pt x="517581" y="89895"/>
                    </a:lnTo>
                    <a:cubicBezTo>
                      <a:pt x="510143" y="79857"/>
                      <a:pt x="503422" y="71881"/>
                      <a:pt x="496343" y="64801"/>
                    </a:cubicBezTo>
                    <a:cubicBezTo>
                      <a:pt x="490788" y="59244"/>
                      <a:pt x="484695" y="53868"/>
                      <a:pt x="477436" y="48221"/>
                    </a:cubicBezTo>
                    <a:lnTo>
                      <a:pt x="433886" y="91777"/>
                    </a:lnTo>
                    <a:close/>
                  </a:path>
                </a:pathLst>
              </a:custGeom>
              <a:solidFill>
                <a:srgbClr val="595959"/>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grpSp>
        <p:grpSp>
          <p:nvGrpSpPr>
            <p:cNvPr id="40" name="Groupe 39">
              <a:extLst>
                <a:ext uri="{FF2B5EF4-FFF2-40B4-BE49-F238E27FC236}">
                  <a16:creationId xmlns:a16="http://schemas.microsoft.com/office/drawing/2014/main" id="{628EC2A0-7807-5B56-E342-2A6AD4276847}"/>
                </a:ext>
              </a:extLst>
            </p:cNvPr>
            <p:cNvGrpSpPr/>
            <p:nvPr/>
          </p:nvGrpSpPr>
          <p:grpSpPr>
            <a:xfrm>
              <a:off x="6051773" y="3682227"/>
              <a:ext cx="1533950" cy="1534254"/>
              <a:chOff x="6070989" y="3740637"/>
              <a:chExt cx="1533950" cy="1534254"/>
            </a:xfrm>
          </p:grpSpPr>
          <p:sp>
            <p:nvSpPr>
              <p:cNvPr id="10" name="Forme libre 116">
                <a:extLst>
                  <a:ext uri="{FF2B5EF4-FFF2-40B4-BE49-F238E27FC236}">
                    <a16:creationId xmlns:a16="http://schemas.microsoft.com/office/drawing/2014/main" id="{D46E6363-B490-8169-BBD8-00582D4B5830}"/>
                  </a:ext>
                </a:extLst>
              </p:cNvPr>
              <p:cNvSpPr/>
              <p:nvPr/>
            </p:nvSpPr>
            <p:spPr>
              <a:xfrm>
                <a:off x="6512900" y="4182754"/>
                <a:ext cx="651676" cy="652158"/>
              </a:xfrm>
              <a:custGeom>
                <a:avLst/>
                <a:gdLst>
                  <a:gd name="csX0" fmla="*/ 437835 w 475711"/>
                  <a:gd name="csY0" fmla="*/ 437954 h 476063"/>
                  <a:gd name="csX1" fmla="*/ 343028 w 475711"/>
                  <a:gd name="csY1" fmla="*/ 476043 h 476063"/>
                  <a:gd name="csX2" fmla="*/ 361129 w 475711"/>
                  <a:gd name="csY2" fmla="*/ 392965 h 476063"/>
                  <a:gd name="csX3" fmla="*/ 380845 w 475711"/>
                  <a:gd name="csY3" fmla="*/ 380957 h 476063"/>
                  <a:gd name="csX4" fmla="*/ 393838 w 475711"/>
                  <a:gd name="csY4" fmla="*/ 357835 h 476063"/>
                  <a:gd name="csX5" fmla="*/ 395002 w 475711"/>
                  <a:gd name="csY5" fmla="*/ 351652 h 476063"/>
                  <a:gd name="csX6" fmla="*/ 395002 w 475711"/>
                  <a:gd name="csY6" fmla="*/ 351024 h 476063"/>
                  <a:gd name="csX7" fmla="*/ 395450 w 475711"/>
                  <a:gd name="csY7" fmla="*/ 346274 h 476063"/>
                  <a:gd name="csX8" fmla="*/ 380845 w 475711"/>
                  <a:gd name="csY8" fmla="*/ 310067 h 476063"/>
                  <a:gd name="csX9" fmla="*/ 165784 w 475711"/>
                  <a:gd name="csY9" fmla="*/ 94980 h 476063"/>
                  <a:gd name="csX10" fmla="*/ 126623 w 475711"/>
                  <a:gd name="csY10" fmla="*/ 80642 h 476063"/>
                  <a:gd name="csX11" fmla="*/ 125639 w 475711"/>
                  <a:gd name="csY11" fmla="*/ 80642 h 476063"/>
                  <a:gd name="csX12" fmla="*/ 120979 w 475711"/>
                  <a:gd name="csY12" fmla="*/ 81270 h 476063"/>
                  <a:gd name="csX13" fmla="*/ 114169 w 475711"/>
                  <a:gd name="csY13" fmla="*/ 83242 h 476063"/>
                  <a:gd name="csX14" fmla="*/ 94991 w 475711"/>
                  <a:gd name="csY14" fmla="*/ 95070 h 476063"/>
                  <a:gd name="csX15" fmla="*/ 84238 w 475711"/>
                  <a:gd name="csY15" fmla="*/ 111471 h 476063"/>
                  <a:gd name="csX16" fmla="*/ 7 w 475711"/>
                  <a:gd name="csY16" fmla="*/ 131725 h 476063"/>
                  <a:gd name="csX17" fmla="*/ 38091 w 475711"/>
                  <a:gd name="csY17" fmla="*/ 38073 h 476063"/>
                  <a:gd name="csX18" fmla="*/ 138721 w 475711"/>
                  <a:gd name="csY18" fmla="*/ 254 h 476063"/>
                  <a:gd name="csX19" fmla="*/ 140513 w 475711"/>
                  <a:gd name="csY19" fmla="*/ 254 h 476063"/>
                  <a:gd name="csX20" fmla="*/ 142126 w 475711"/>
                  <a:gd name="csY20" fmla="*/ 254 h 476063"/>
                  <a:gd name="csX21" fmla="*/ 144007 w 475711"/>
                  <a:gd name="csY21" fmla="*/ 523 h 476063"/>
                  <a:gd name="csX22" fmla="*/ 145532 w 475711"/>
                  <a:gd name="csY22" fmla="*/ 700 h 476063"/>
                  <a:gd name="csX23" fmla="*/ 222774 w 475711"/>
                  <a:gd name="csY23" fmla="*/ 37894 h 476063"/>
                  <a:gd name="csX24" fmla="*/ 437835 w 475711"/>
                  <a:gd name="csY24" fmla="*/ 252980 h 476063"/>
                  <a:gd name="csX25" fmla="*/ 474935 w 475711"/>
                  <a:gd name="csY25" fmla="*/ 329157 h 476063"/>
                  <a:gd name="csX26" fmla="*/ 475201 w 475711"/>
                  <a:gd name="csY26" fmla="*/ 331128 h 476063"/>
                  <a:gd name="csX27" fmla="*/ 475381 w 475711"/>
                  <a:gd name="csY27" fmla="*/ 332651 h 476063"/>
                  <a:gd name="csX28" fmla="*/ 475381 w 475711"/>
                  <a:gd name="csY28" fmla="*/ 334176 h 476063"/>
                  <a:gd name="csX29" fmla="*/ 475381 w 475711"/>
                  <a:gd name="csY29" fmla="*/ 336058 h 476063"/>
                  <a:gd name="csX30" fmla="*/ 475381 w 475711"/>
                  <a:gd name="csY30" fmla="*/ 336058 h 476063"/>
                  <a:gd name="csX31" fmla="*/ 437656 w 475711"/>
                  <a:gd name="csY31" fmla="*/ 437685 h 476063"/>
                  <a:gd name="csX32" fmla="*/ 152163 w 475711"/>
                  <a:gd name="csY32" fmla="*/ 222957 h 476063"/>
                  <a:gd name="csX33" fmla="*/ 72230 w 475711"/>
                  <a:gd name="csY33" fmla="*/ 257013 h 476063"/>
                  <a:gd name="csX34" fmla="*/ 217488 w 475711"/>
                  <a:gd name="csY34" fmla="*/ 402286 h 476063"/>
                  <a:gd name="csX35" fmla="*/ 251538 w 475711"/>
                  <a:gd name="csY35" fmla="*/ 322346 h 476063"/>
                  <a:gd name="csX36" fmla="*/ 152163 w 475711"/>
                  <a:gd name="csY36" fmla="*/ 222957 h 47606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Lst>
                <a:rect l="l" t="t" r="r" b="b"/>
                <a:pathLst>
                  <a:path w="475711" h="476063">
                    <a:moveTo>
                      <a:pt x="437835" y="437954"/>
                    </a:moveTo>
                    <a:cubicBezTo>
                      <a:pt x="412744" y="463048"/>
                      <a:pt x="378515" y="476671"/>
                      <a:pt x="343028" y="476043"/>
                    </a:cubicBezTo>
                    <a:cubicBezTo>
                      <a:pt x="338371" y="447096"/>
                      <a:pt x="344822" y="417254"/>
                      <a:pt x="361129" y="392965"/>
                    </a:cubicBezTo>
                    <a:cubicBezTo>
                      <a:pt x="368657" y="390545"/>
                      <a:pt x="375378" y="386423"/>
                      <a:pt x="380845" y="380957"/>
                    </a:cubicBezTo>
                    <a:cubicBezTo>
                      <a:pt x="387028" y="374774"/>
                      <a:pt x="391508" y="366797"/>
                      <a:pt x="393838" y="357835"/>
                    </a:cubicBezTo>
                    <a:cubicBezTo>
                      <a:pt x="394376" y="355864"/>
                      <a:pt x="394733" y="353802"/>
                      <a:pt x="395002" y="351652"/>
                    </a:cubicBezTo>
                    <a:lnTo>
                      <a:pt x="395002" y="351024"/>
                    </a:lnTo>
                    <a:cubicBezTo>
                      <a:pt x="395271" y="349591"/>
                      <a:pt x="395450" y="348066"/>
                      <a:pt x="395450" y="346274"/>
                    </a:cubicBezTo>
                    <a:cubicBezTo>
                      <a:pt x="395630" y="332562"/>
                      <a:pt x="390521" y="319657"/>
                      <a:pt x="380845" y="310067"/>
                    </a:cubicBezTo>
                    <a:lnTo>
                      <a:pt x="165784" y="94980"/>
                    </a:lnTo>
                    <a:cubicBezTo>
                      <a:pt x="155567" y="84764"/>
                      <a:pt x="141320" y="79566"/>
                      <a:pt x="126623" y="80642"/>
                    </a:cubicBezTo>
                    <a:lnTo>
                      <a:pt x="125639" y="80642"/>
                    </a:lnTo>
                    <a:cubicBezTo>
                      <a:pt x="124293" y="80822"/>
                      <a:pt x="122681" y="80911"/>
                      <a:pt x="120979" y="81270"/>
                    </a:cubicBezTo>
                    <a:cubicBezTo>
                      <a:pt x="118559" y="81717"/>
                      <a:pt x="116319" y="82524"/>
                      <a:pt x="114169" y="83242"/>
                    </a:cubicBezTo>
                    <a:cubicBezTo>
                      <a:pt x="106730" y="85751"/>
                      <a:pt x="100279" y="89784"/>
                      <a:pt x="94991" y="95070"/>
                    </a:cubicBezTo>
                    <a:cubicBezTo>
                      <a:pt x="90331" y="99730"/>
                      <a:pt x="86748" y="105198"/>
                      <a:pt x="84238" y="111471"/>
                    </a:cubicBezTo>
                    <a:cubicBezTo>
                      <a:pt x="59865" y="128857"/>
                      <a:pt x="29576" y="136027"/>
                      <a:pt x="7" y="131725"/>
                    </a:cubicBezTo>
                    <a:cubicBezTo>
                      <a:pt x="-352" y="96595"/>
                      <a:pt x="13359" y="62808"/>
                      <a:pt x="38091" y="38073"/>
                    </a:cubicBezTo>
                    <a:cubicBezTo>
                      <a:pt x="64435" y="11725"/>
                      <a:pt x="101174" y="-2076"/>
                      <a:pt x="138721" y="254"/>
                    </a:cubicBezTo>
                    <a:cubicBezTo>
                      <a:pt x="139347" y="254"/>
                      <a:pt x="139975" y="254"/>
                      <a:pt x="140513" y="254"/>
                    </a:cubicBezTo>
                    <a:cubicBezTo>
                      <a:pt x="141051" y="254"/>
                      <a:pt x="141587" y="254"/>
                      <a:pt x="142126" y="254"/>
                    </a:cubicBezTo>
                    <a:cubicBezTo>
                      <a:pt x="142753" y="254"/>
                      <a:pt x="143381" y="433"/>
                      <a:pt x="144007" y="523"/>
                    </a:cubicBezTo>
                    <a:lnTo>
                      <a:pt x="145532" y="700"/>
                    </a:lnTo>
                    <a:cubicBezTo>
                      <a:pt x="175101" y="4107"/>
                      <a:pt x="201807" y="17012"/>
                      <a:pt x="222774" y="37894"/>
                    </a:cubicBezTo>
                    <a:lnTo>
                      <a:pt x="437835" y="252980"/>
                    </a:lnTo>
                    <a:cubicBezTo>
                      <a:pt x="458446" y="273593"/>
                      <a:pt x="471259" y="299941"/>
                      <a:pt x="474935" y="329157"/>
                    </a:cubicBezTo>
                    <a:cubicBezTo>
                      <a:pt x="474935" y="329785"/>
                      <a:pt x="475114" y="330501"/>
                      <a:pt x="475201" y="331128"/>
                    </a:cubicBezTo>
                    <a:cubicBezTo>
                      <a:pt x="475201" y="331667"/>
                      <a:pt x="475381" y="332115"/>
                      <a:pt x="475381" y="332651"/>
                    </a:cubicBezTo>
                    <a:cubicBezTo>
                      <a:pt x="475381" y="333190"/>
                      <a:pt x="475381" y="333728"/>
                      <a:pt x="475381" y="334176"/>
                    </a:cubicBezTo>
                    <a:cubicBezTo>
                      <a:pt x="475381" y="334802"/>
                      <a:pt x="475381" y="335430"/>
                      <a:pt x="475381" y="336058"/>
                    </a:cubicBezTo>
                    <a:lnTo>
                      <a:pt x="475381" y="336058"/>
                    </a:lnTo>
                    <a:cubicBezTo>
                      <a:pt x="478070" y="373967"/>
                      <a:pt x="464269" y="411068"/>
                      <a:pt x="437656" y="437685"/>
                    </a:cubicBezTo>
                    <a:close/>
                    <a:moveTo>
                      <a:pt x="152163" y="222957"/>
                    </a:moveTo>
                    <a:cubicBezTo>
                      <a:pt x="127610" y="239089"/>
                      <a:pt x="100817" y="250471"/>
                      <a:pt x="72230" y="257013"/>
                    </a:cubicBezTo>
                    <a:lnTo>
                      <a:pt x="217488" y="402286"/>
                    </a:lnTo>
                    <a:cubicBezTo>
                      <a:pt x="223940" y="373698"/>
                      <a:pt x="235410" y="346902"/>
                      <a:pt x="251538" y="322346"/>
                    </a:cubicBezTo>
                    <a:lnTo>
                      <a:pt x="152163" y="222957"/>
                    </a:lnTo>
                    <a:close/>
                  </a:path>
                </a:pathLst>
              </a:custGeom>
              <a:solidFill>
                <a:srgbClr val="8A0000"/>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11" name="Forme libre 117">
                <a:extLst>
                  <a:ext uri="{FF2B5EF4-FFF2-40B4-BE49-F238E27FC236}">
                    <a16:creationId xmlns:a16="http://schemas.microsoft.com/office/drawing/2014/main" id="{56DC1685-E17B-938A-193F-D124523B29D4}"/>
                  </a:ext>
                </a:extLst>
              </p:cNvPr>
              <p:cNvSpPr/>
              <p:nvPr/>
            </p:nvSpPr>
            <p:spPr>
              <a:xfrm>
                <a:off x="6836216" y="4506101"/>
                <a:ext cx="768723" cy="768790"/>
              </a:xfrm>
              <a:custGeom>
                <a:avLst/>
                <a:gdLst>
                  <a:gd name="csX0" fmla="*/ 321001 w 561153"/>
                  <a:gd name="csY0" fmla="*/ 121708 h 561202"/>
                  <a:gd name="csX1" fmla="*/ 439285 w 561153"/>
                  <a:gd name="csY1" fmla="*/ 240005 h 561202"/>
                  <a:gd name="csX2" fmla="*/ 439285 w 561153"/>
                  <a:gd name="csY2" fmla="*/ 439319 h 561202"/>
                  <a:gd name="csX3" fmla="*/ 239995 w 561153"/>
                  <a:gd name="csY3" fmla="*/ 439319 h 561202"/>
                  <a:gd name="csX4" fmla="*/ 121711 w 561153"/>
                  <a:gd name="csY4" fmla="*/ 321022 h 561202"/>
                  <a:gd name="csX5" fmla="*/ 85329 w 561153"/>
                  <a:gd name="csY5" fmla="*/ 257393 h 561202"/>
                  <a:gd name="csX6" fmla="*/ 84345 w 561153"/>
                  <a:gd name="csY6" fmla="*/ 253448 h 561202"/>
                  <a:gd name="csX7" fmla="*/ 83986 w 561153"/>
                  <a:gd name="csY7" fmla="*/ 252195 h 561202"/>
                  <a:gd name="csX8" fmla="*/ 83358 w 561153"/>
                  <a:gd name="csY8" fmla="*/ 249506 h 561202"/>
                  <a:gd name="csX9" fmla="*/ 102534 w 561153"/>
                  <a:gd name="csY9" fmla="*/ 145636 h 561202"/>
                  <a:gd name="csX10" fmla="*/ 105222 w 561153"/>
                  <a:gd name="csY10" fmla="*/ 141603 h 561202"/>
                  <a:gd name="csX11" fmla="*/ 107462 w 561153"/>
                  <a:gd name="csY11" fmla="*/ 138558 h 561202"/>
                  <a:gd name="csX12" fmla="*/ 108180 w 561153"/>
                  <a:gd name="csY12" fmla="*/ 137571 h 561202"/>
                  <a:gd name="csX13" fmla="*/ 121711 w 561153"/>
                  <a:gd name="csY13" fmla="*/ 121708 h 561202"/>
                  <a:gd name="csX14" fmla="*/ 134525 w 561153"/>
                  <a:gd name="csY14" fmla="*/ 110595 h 561202"/>
                  <a:gd name="csX15" fmla="*/ 127266 w 561153"/>
                  <a:gd name="csY15" fmla="*/ 91687 h 561202"/>
                  <a:gd name="csX16" fmla="*/ 83717 w 561153"/>
                  <a:gd name="csY16" fmla="*/ 48131 h 561202"/>
                  <a:gd name="csX17" fmla="*/ 64808 w 561153"/>
                  <a:gd name="csY17" fmla="*/ 64711 h 561202"/>
                  <a:gd name="csX18" fmla="*/ 43572 w 561153"/>
                  <a:gd name="csY18" fmla="*/ 89803 h 561202"/>
                  <a:gd name="csX19" fmla="*/ 43034 w 561153"/>
                  <a:gd name="csY19" fmla="*/ 90521 h 561202"/>
                  <a:gd name="csX20" fmla="*/ 41511 w 561153"/>
                  <a:gd name="csY20" fmla="*/ 92582 h 561202"/>
                  <a:gd name="csX21" fmla="*/ 41511 w 561153"/>
                  <a:gd name="csY21" fmla="*/ 92582 h 561202"/>
                  <a:gd name="csX22" fmla="*/ 40435 w 561153"/>
                  <a:gd name="csY22" fmla="*/ 94015 h 561202"/>
                  <a:gd name="csX23" fmla="*/ 39451 w 561153"/>
                  <a:gd name="csY23" fmla="*/ 95361 h 561202"/>
                  <a:gd name="csX24" fmla="*/ 2172 w 561153"/>
                  <a:gd name="csY24" fmla="*/ 191971 h 561202"/>
                  <a:gd name="csX25" fmla="*/ 1903 w 561153"/>
                  <a:gd name="csY25" fmla="*/ 194032 h 561202"/>
                  <a:gd name="csX26" fmla="*/ 1636 w 561153"/>
                  <a:gd name="csY26" fmla="*/ 196182 h 561202"/>
                  <a:gd name="csX27" fmla="*/ 1277 w 561153"/>
                  <a:gd name="csY27" fmla="*/ 198602 h 561202"/>
                  <a:gd name="csX28" fmla="*/ 1008 w 561153"/>
                  <a:gd name="csY28" fmla="*/ 200394 h 561202"/>
                  <a:gd name="csX29" fmla="*/ 64808 w 561153"/>
                  <a:gd name="csY29" fmla="*/ 378111 h 561202"/>
                  <a:gd name="csX30" fmla="*/ 183094 w 561153"/>
                  <a:gd name="csY30" fmla="*/ 496408 h 561202"/>
                  <a:gd name="csX31" fmla="*/ 496367 w 561153"/>
                  <a:gd name="csY31" fmla="*/ 496408 h 561202"/>
                  <a:gd name="csX32" fmla="*/ 496367 w 561153"/>
                  <a:gd name="csY32" fmla="*/ 183098 h 561202"/>
                  <a:gd name="csX33" fmla="*/ 378081 w 561153"/>
                  <a:gd name="csY33" fmla="*/ 64801 h 561202"/>
                  <a:gd name="csX34" fmla="*/ 220012 w 561153"/>
                  <a:gd name="csY34" fmla="*/ 4 h 561202"/>
                  <a:gd name="csX35" fmla="*/ 263294 w 561153"/>
                  <a:gd name="csY35" fmla="*/ 87026 h 561202"/>
                  <a:gd name="csX36" fmla="*/ 321001 w 561153"/>
                  <a:gd name="csY36" fmla="*/ 121798 h 56120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Lst>
                <a:rect l="l" t="t" r="r" b="b"/>
                <a:pathLst>
                  <a:path w="561153" h="561202">
                    <a:moveTo>
                      <a:pt x="321001" y="121708"/>
                    </a:moveTo>
                    <a:lnTo>
                      <a:pt x="439285" y="240005"/>
                    </a:lnTo>
                    <a:cubicBezTo>
                      <a:pt x="494216" y="294943"/>
                      <a:pt x="494216" y="384384"/>
                      <a:pt x="439285" y="439319"/>
                    </a:cubicBezTo>
                    <a:cubicBezTo>
                      <a:pt x="384356" y="494257"/>
                      <a:pt x="294926" y="494257"/>
                      <a:pt x="239995" y="439319"/>
                    </a:cubicBezTo>
                    <a:lnTo>
                      <a:pt x="121711" y="321022"/>
                    </a:lnTo>
                    <a:cubicBezTo>
                      <a:pt x="104238" y="303547"/>
                      <a:pt x="91601" y="281590"/>
                      <a:pt x="85329" y="257393"/>
                    </a:cubicBezTo>
                    <a:cubicBezTo>
                      <a:pt x="84970" y="256048"/>
                      <a:pt x="84701" y="254794"/>
                      <a:pt x="84345" y="253448"/>
                    </a:cubicBezTo>
                    <a:cubicBezTo>
                      <a:pt x="84255" y="253002"/>
                      <a:pt x="84165" y="252554"/>
                      <a:pt x="83986" y="252195"/>
                    </a:cubicBezTo>
                    <a:cubicBezTo>
                      <a:pt x="83717" y="251298"/>
                      <a:pt x="83538" y="250403"/>
                      <a:pt x="83358" y="249506"/>
                    </a:cubicBezTo>
                    <a:cubicBezTo>
                      <a:pt x="76010" y="213389"/>
                      <a:pt x="82820" y="176556"/>
                      <a:pt x="102534" y="145636"/>
                    </a:cubicBezTo>
                    <a:cubicBezTo>
                      <a:pt x="103430" y="144292"/>
                      <a:pt x="104327" y="142949"/>
                      <a:pt x="105222" y="141603"/>
                    </a:cubicBezTo>
                    <a:cubicBezTo>
                      <a:pt x="105940" y="140619"/>
                      <a:pt x="106657" y="139542"/>
                      <a:pt x="107462" y="138558"/>
                    </a:cubicBezTo>
                    <a:lnTo>
                      <a:pt x="108180" y="137571"/>
                    </a:lnTo>
                    <a:cubicBezTo>
                      <a:pt x="112840" y="131208"/>
                      <a:pt x="117141" y="126189"/>
                      <a:pt x="121711" y="121708"/>
                    </a:cubicBezTo>
                    <a:cubicBezTo>
                      <a:pt x="125474" y="117945"/>
                      <a:pt x="129596" y="114359"/>
                      <a:pt x="134525" y="110595"/>
                    </a:cubicBezTo>
                    <a:cubicBezTo>
                      <a:pt x="134883" y="103605"/>
                      <a:pt x="132195" y="96704"/>
                      <a:pt x="127266" y="91687"/>
                    </a:cubicBezTo>
                    <a:lnTo>
                      <a:pt x="83717" y="48131"/>
                    </a:lnTo>
                    <a:cubicBezTo>
                      <a:pt x="76458" y="53776"/>
                      <a:pt x="70365" y="59154"/>
                      <a:pt x="64808" y="64711"/>
                    </a:cubicBezTo>
                    <a:cubicBezTo>
                      <a:pt x="57729" y="71789"/>
                      <a:pt x="51008" y="79767"/>
                      <a:pt x="43572" y="89803"/>
                    </a:cubicBezTo>
                    <a:lnTo>
                      <a:pt x="43034" y="90521"/>
                    </a:lnTo>
                    <a:cubicBezTo>
                      <a:pt x="42496" y="91238"/>
                      <a:pt x="42047" y="91864"/>
                      <a:pt x="41511" y="92582"/>
                    </a:cubicBezTo>
                    <a:lnTo>
                      <a:pt x="41511" y="92582"/>
                    </a:lnTo>
                    <a:cubicBezTo>
                      <a:pt x="41153" y="93030"/>
                      <a:pt x="40794" y="93569"/>
                      <a:pt x="40435" y="94015"/>
                    </a:cubicBezTo>
                    <a:cubicBezTo>
                      <a:pt x="40076" y="94463"/>
                      <a:pt x="39807" y="94912"/>
                      <a:pt x="39451" y="95361"/>
                    </a:cubicBezTo>
                    <a:cubicBezTo>
                      <a:pt x="19735" y="123859"/>
                      <a:pt x="6832" y="157287"/>
                      <a:pt x="2172" y="191971"/>
                    </a:cubicBezTo>
                    <a:cubicBezTo>
                      <a:pt x="2172" y="192686"/>
                      <a:pt x="1992" y="193314"/>
                      <a:pt x="1903" y="194032"/>
                    </a:cubicBezTo>
                    <a:cubicBezTo>
                      <a:pt x="1813" y="194749"/>
                      <a:pt x="1723" y="195465"/>
                      <a:pt x="1636" y="196182"/>
                    </a:cubicBezTo>
                    <a:cubicBezTo>
                      <a:pt x="1636" y="196990"/>
                      <a:pt x="1456" y="197795"/>
                      <a:pt x="1277" y="198602"/>
                    </a:cubicBezTo>
                    <a:cubicBezTo>
                      <a:pt x="1187" y="199230"/>
                      <a:pt x="1098" y="199766"/>
                      <a:pt x="1008" y="200394"/>
                    </a:cubicBezTo>
                    <a:cubicBezTo>
                      <a:pt x="-5264" y="266533"/>
                      <a:pt x="17943" y="331329"/>
                      <a:pt x="64808" y="378111"/>
                    </a:cubicBezTo>
                    <a:lnTo>
                      <a:pt x="183094" y="496408"/>
                    </a:lnTo>
                    <a:cubicBezTo>
                      <a:pt x="269476" y="582800"/>
                      <a:pt x="409983" y="582800"/>
                      <a:pt x="496367" y="496408"/>
                    </a:cubicBezTo>
                    <a:cubicBezTo>
                      <a:pt x="582749" y="410013"/>
                      <a:pt x="582749" y="269491"/>
                      <a:pt x="496367" y="183098"/>
                    </a:cubicBezTo>
                    <a:lnTo>
                      <a:pt x="378081" y="64801"/>
                    </a:lnTo>
                    <a:cubicBezTo>
                      <a:pt x="335965" y="22678"/>
                      <a:pt x="279244" y="-353"/>
                      <a:pt x="220012" y="4"/>
                    </a:cubicBezTo>
                    <a:cubicBezTo>
                      <a:pt x="243311" y="23485"/>
                      <a:pt x="258544" y="54224"/>
                      <a:pt x="263294" y="87026"/>
                    </a:cubicBezTo>
                    <a:cubicBezTo>
                      <a:pt x="285158" y="93748"/>
                      <a:pt x="304961" y="105756"/>
                      <a:pt x="321001" y="121798"/>
                    </a:cubicBezTo>
                    <a:close/>
                  </a:path>
                </a:pathLst>
              </a:custGeom>
              <a:solidFill>
                <a:srgbClr val="215F9A"/>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12" name="Forme libre 118">
                <a:extLst>
                  <a:ext uri="{FF2B5EF4-FFF2-40B4-BE49-F238E27FC236}">
                    <a16:creationId xmlns:a16="http://schemas.microsoft.com/office/drawing/2014/main" id="{E7F8033D-35E6-788D-F5F1-098A763A00DB}"/>
                  </a:ext>
                </a:extLst>
              </p:cNvPr>
              <p:cNvSpPr/>
              <p:nvPr/>
            </p:nvSpPr>
            <p:spPr>
              <a:xfrm>
                <a:off x="6070989" y="3740637"/>
                <a:ext cx="768701" cy="768812"/>
              </a:xfrm>
              <a:custGeom>
                <a:avLst/>
                <a:gdLst>
                  <a:gd name="csX0" fmla="*/ 469372 w 561137"/>
                  <a:gd name="csY0" fmla="*/ 434028 h 561218"/>
                  <a:gd name="csX1" fmla="*/ 450466 w 561137"/>
                  <a:gd name="csY1" fmla="*/ 426768 h 561218"/>
                  <a:gd name="csX2" fmla="*/ 439352 w 561137"/>
                  <a:gd name="csY2" fmla="*/ 439585 h 561218"/>
                  <a:gd name="csX3" fmla="*/ 423493 w 561137"/>
                  <a:gd name="csY3" fmla="*/ 453118 h 561218"/>
                  <a:gd name="csX4" fmla="*/ 422507 w 561137"/>
                  <a:gd name="csY4" fmla="*/ 453834 h 561218"/>
                  <a:gd name="csX5" fmla="*/ 419459 w 561137"/>
                  <a:gd name="csY5" fmla="*/ 456074 h 561218"/>
                  <a:gd name="csX6" fmla="*/ 415427 w 561137"/>
                  <a:gd name="csY6" fmla="*/ 458763 h 561218"/>
                  <a:gd name="csX7" fmla="*/ 311572 w 561137"/>
                  <a:gd name="csY7" fmla="*/ 477943 h 561218"/>
                  <a:gd name="csX8" fmla="*/ 308883 w 561137"/>
                  <a:gd name="csY8" fmla="*/ 477315 h 561218"/>
                  <a:gd name="csX9" fmla="*/ 307627 w 561137"/>
                  <a:gd name="csY9" fmla="*/ 476956 h 561218"/>
                  <a:gd name="csX10" fmla="*/ 303685 w 561137"/>
                  <a:gd name="csY10" fmla="*/ 475969 h 561218"/>
                  <a:gd name="csX11" fmla="*/ 240062 w 561137"/>
                  <a:gd name="csY11" fmla="*/ 439496 h 561218"/>
                  <a:gd name="csX12" fmla="*/ 121778 w 561137"/>
                  <a:gd name="csY12" fmla="*/ 321196 h 561218"/>
                  <a:gd name="csX13" fmla="*/ 121778 w 561137"/>
                  <a:gd name="csY13" fmla="*/ 121882 h 561218"/>
                  <a:gd name="csX14" fmla="*/ 321069 w 561137"/>
                  <a:gd name="csY14" fmla="*/ 121882 h 561218"/>
                  <a:gd name="csX15" fmla="*/ 439352 w 561137"/>
                  <a:gd name="csY15" fmla="*/ 240182 h 561218"/>
                  <a:gd name="csX16" fmla="*/ 474122 w 561137"/>
                  <a:gd name="csY16" fmla="*/ 297896 h 561218"/>
                  <a:gd name="csX17" fmla="*/ 561132 w 561137"/>
                  <a:gd name="csY17" fmla="*/ 341183 h 561218"/>
                  <a:gd name="csX18" fmla="*/ 496344 w 561137"/>
                  <a:gd name="csY18" fmla="*/ 183093 h 561218"/>
                  <a:gd name="csX19" fmla="*/ 378061 w 561137"/>
                  <a:gd name="csY19" fmla="*/ 64796 h 561218"/>
                  <a:gd name="csX20" fmla="*/ 64788 w 561137"/>
                  <a:gd name="csY20" fmla="*/ 64796 h 561218"/>
                  <a:gd name="csX21" fmla="*/ 64788 w 561137"/>
                  <a:gd name="csY21" fmla="*/ 378105 h 561218"/>
                  <a:gd name="csX22" fmla="*/ 183072 w 561137"/>
                  <a:gd name="csY22" fmla="*/ 496403 h 561218"/>
                  <a:gd name="csX23" fmla="*/ 360767 w 561137"/>
                  <a:gd name="csY23" fmla="*/ 560213 h 561218"/>
                  <a:gd name="csX24" fmla="*/ 362559 w 561137"/>
                  <a:gd name="csY24" fmla="*/ 559944 h 561218"/>
                  <a:gd name="csX25" fmla="*/ 364978 w 561137"/>
                  <a:gd name="csY25" fmla="*/ 559585 h 561218"/>
                  <a:gd name="csX26" fmla="*/ 367039 w 561137"/>
                  <a:gd name="csY26" fmla="*/ 559316 h 561218"/>
                  <a:gd name="csX27" fmla="*/ 369100 w 561137"/>
                  <a:gd name="csY27" fmla="*/ 559047 h 561218"/>
                  <a:gd name="csX28" fmla="*/ 465699 w 561137"/>
                  <a:gd name="csY28" fmla="*/ 521766 h 561218"/>
                  <a:gd name="csX29" fmla="*/ 467042 w 561137"/>
                  <a:gd name="csY29" fmla="*/ 520779 h 561218"/>
                  <a:gd name="csX30" fmla="*/ 468475 w 561137"/>
                  <a:gd name="csY30" fmla="*/ 519705 h 561218"/>
                  <a:gd name="csX31" fmla="*/ 470538 w 561137"/>
                  <a:gd name="csY31" fmla="*/ 518182 h 561218"/>
                  <a:gd name="csX32" fmla="*/ 471253 w 561137"/>
                  <a:gd name="csY32" fmla="*/ 517644 h 561218"/>
                  <a:gd name="csX33" fmla="*/ 496344 w 561137"/>
                  <a:gd name="csY33" fmla="*/ 496403 h 561218"/>
                  <a:gd name="csX34" fmla="*/ 512923 w 561137"/>
                  <a:gd name="csY34" fmla="*/ 477494 h 561218"/>
                  <a:gd name="csX35" fmla="*/ 469372 w 561137"/>
                  <a:gd name="csY35" fmla="*/ 433938 h 56121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561137" h="561218">
                    <a:moveTo>
                      <a:pt x="469372" y="434028"/>
                    </a:moveTo>
                    <a:cubicBezTo>
                      <a:pt x="464353" y="429009"/>
                      <a:pt x="457543" y="426412"/>
                      <a:pt x="450466" y="426768"/>
                    </a:cubicBezTo>
                    <a:cubicBezTo>
                      <a:pt x="446701" y="431698"/>
                      <a:pt x="443117" y="435820"/>
                      <a:pt x="439352" y="439585"/>
                    </a:cubicBezTo>
                    <a:cubicBezTo>
                      <a:pt x="434872" y="444066"/>
                      <a:pt x="429766" y="448368"/>
                      <a:pt x="423493" y="453118"/>
                    </a:cubicBezTo>
                    <a:lnTo>
                      <a:pt x="422507" y="453834"/>
                    </a:lnTo>
                    <a:cubicBezTo>
                      <a:pt x="421520" y="454551"/>
                      <a:pt x="420446" y="455359"/>
                      <a:pt x="419459" y="456074"/>
                    </a:cubicBezTo>
                    <a:cubicBezTo>
                      <a:pt x="418116" y="456971"/>
                      <a:pt x="416773" y="457866"/>
                      <a:pt x="415427" y="458763"/>
                    </a:cubicBezTo>
                    <a:cubicBezTo>
                      <a:pt x="384513" y="478479"/>
                      <a:pt x="347593" y="485290"/>
                      <a:pt x="311572" y="477943"/>
                    </a:cubicBezTo>
                    <a:cubicBezTo>
                      <a:pt x="310675" y="477763"/>
                      <a:pt x="309778" y="477584"/>
                      <a:pt x="308883" y="477315"/>
                    </a:cubicBezTo>
                    <a:cubicBezTo>
                      <a:pt x="308435" y="477225"/>
                      <a:pt x="308076" y="477135"/>
                      <a:pt x="307627" y="476956"/>
                    </a:cubicBezTo>
                    <a:cubicBezTo>
                      <a:pt x="306284" y="476687"/>
                      <a:pt x="305028" y="476328"/>
                      <a:pt x="303685" y="475969"/>
                    </a:cubicBezTo>
                    <a:cubicBezTo>
                      <a:pt x="279581" y="469607"/>
                      <a:pt x="257537" y="457061"/>
                      <a:pt x="240062" y="439496"/>
                    </a:cubicBezTo>
                    <a:lnTo>
                      <a:pt x="121778" y="321196"/>
                    </a:lnTo>
                    <a:cubicBezTo>
                      <a:pt x="66849" y="266260"/>
                      <a:pt x="66849" y="176820"/>
                      <a:pt x="121778" y="121882"/>
                    </a:cubicBezTo>
                    <a:cubicBezTo>
                      <a:pt x="176710" y="66947"/>
                      <a:pt x="266139" y="66947"/>
                      <a:pt x="321069" y="121882"/>
                    </a:cubicBezTo>
                    <a:lnTo>
                      <a:pt x="439352" y="240182"/>
                    </a:lnTo>
                    <a:cubicBezTo>
                      <a:pt x="455392" y="256222"/>
                      <a:pt x="467311" y="276119"/>
                      <a:pt x="474122" y="297896"/>
                    </a:cubicBezTo>
                    <a:cubicBezTo>
                      <a:pt x="506918" y="302646"/>
                      <a:pt x="537655" y="317881"/>
                      <a:pt x="561132" y="341183"/>
                    </a:cubicBezTo>
                    <a:cubicBezTo>
                      <a:pt x="561580" y="282034"/>
                      <a:pt x="538460" y="225304"/>
                      <a:pt x="496344" y="183093"/>
                    </a:cubicBezTo>
                    <a:lnTo>
                      <a:pt x="378061" y="64796"/>
                    </a:lnTo>
                    <a:cubicBezTo>
                      <a:pt x="291677" y="-21599"/>
                      <a:pt x="151170" y="-21599"/>
                      <a:pt x="64788" y="64796"/>
                    </a:cubicBezTo>
                    <a:cubicBezTo>
                      <a:pt x="-21596" y="151188"/>
                      <a:pt x="-21596" y="291713"/>
                      <a:pt x="64788" y="378105"/>
                    </a:cubicBezTo>
                    <a:lnTo>
                      <a:pt x="183072" y="496403"/>
                    </a:lnTo>
                    <a:cubicBezTo>
                      <a:pt x="229847" y="543184"/>
                      <a:pt x="294634" y="566486"/>
                      <a:pt x="360767" y="560213"/>
                    </a:cubicBezTo>
                    <a:cubicBezTo>
                      <a:pt x="361393" y="560213"/>
                      <a:pt x="361931" y="560034"/>
                      <a:pt x="362559" y="559944"/>
                    </a:cubicBezTo>
                    <a:cubicBezTo>
                      <a:pt x="363364" y="559854"/>
                      <a:pt x="364171" y="559675"/>
                      <a:pt x="364978" y="559585"/>
                    </a:cubicBezTo>
                    <a:cubicBezTo>
                      <a:pt x="365694" y="559585"/>
                      <a:pt x="366411" y="559406"/>
                      <a:pt x="367039" y="559316"/>
                    </a:cubicBezTo>
                    <a:cubicBezTo>
                      <a:pt x="367755" y="559226"/>
                      <a:pt x="368382" y="559136"/>
                      <a:pt x="369100" y="559047"/>
                    </a:cubicBezTo>
                    <a:cubicBezTo>
                      <a:pt x="403778" y="554386"/>
                      <a:pt x="437202" y="541571"/>
                      <a:pt x="465699" y="521766"/>
                    </a:cubicBezTo>
                    <a:cubicBezTo>
                      <a:pt x="466147" y="521497"/>
                      <a:pt x="466594" y="521138"/>
                      <a:pt x="467042" y="520779"/>
                    </a:cubicBezTo>
                    <a:cubicBezTo>
                      <a:pt x="467491" y="520422"/>
                      <a:pt x="468029" y="520064"/>
                      <a:pt x="468475" y="519705"/>
                    </a:cubicBezTo>
                    <a:cubicBezTo>
                      <a:pt x="469193" y="519167"/>
                      <a:pt x="469820" y="518718"/>
                      <a:pt x="470538" y="518182"/>
                    </a:cubicBezTo>
                    <a:lnTo>
                      <a:pt x="471253" y="517644"/>
                    </a:lnTo>
                    <a:cubicBezTo>
                      <a:pt x="481291" y="510205"/>
                      <a:pt x="489265" y="503483"/>
                      <a:pt x="496344" y="496403"/>
                    </a:cubicBezTo>
                    <a:cubicBezTo>
                      <a:pt x="501901" y="490848"/>
                      <a:pt x="507276" y="484752"/>
                      <a:pt x="512923" y="477494"/>
                    </a:cubicBezTo>
                    <a:lnTo>
                      <a:pt x="469372" y="433938"/>
                    </a:lnTo>
                    <a:close/>
                  </a:path>
                </a:pathLst>
              </a:custGeom>
              <a:solidFill>
                <a:srgbClr val="262626"/>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grpSp>
        <p:grpSp>
          <p:nvGrpSpPr>
            <p:cNvPr id="41" name="Groupe 40">
              <a:extLst>
                <a:ext uri="{FF2B5EF4-FFF2-40B4-BE49-F238E27FC236}">
                  <a16:creationId xmlns:a16="http://schemas.microsoft.com/office/drawing/2014/main" id="{F20F9D1A-BFFE-6AED-6B40-7DCAE2994437}"/>
                </a:ext>
              </a:extLst>
            </p:cNvPr>
            <p:cNvGrpSpPr/>
            <p:nvPr/>
          </p:nvGrpSpPr>
          <p:grpSpPr>
            <a:xfrm>
              <a:off x="8167706" y="3678301"/>
              <a:ext cx="1534071" cy="1534251"/>
              <a:chOff x="8186922" y="3736711"/>
              <a:chExt cx="1534071" cy="1534251"/>
            </a:xfrm>
          </p:grpSpPr>
          <p:sp>
            <p:nvSpPr>
              <p:cNvPr id="13" name="Forme libre 119">
                <a:extLst>
                  <a:ext uri="{FF2B5EF4-FFF2-40B4-BE49-F238E27FC236}">
                    <a16:creationId xmlns:a16="http://schemas.microsoft.com/office/drawing/2014/main" id="{E0E863AD-5DC8-9049-E0C5-E1139D386B3D}"/>
                  </a:ext>
                </a:extLst>
              </p:cNvPr>
              <p:cNvSpPr/>
              <p:nvPr/>
            </p:nvSpPr>
            <p:spPr>
              <a:xfrm>
                <a:off x="8628861" y="4177122"/>
                <a:ext cx="652084" cy="651755"/>
              </a:xfrm>
              <a:custGeom>
                <a:avLst/>
                <a:gdLst>
                  <a:gd name="csX0" fmla="*/ 437905 w 476009"/>
                  <a:gd name="csY0" fmla="*/ 37883 h 475769"/>
                  <a:gd name="csX1" fmla="*/ 475989 w 476009"/>
                  <a:gd name="csY1" fmla="*/ 132699 h 475769"/>
                  <a:gd name="csX2" fmla="*/ 392921 w 476009"/>
                  <a:gd name="csY2" fmla="*/ 114595 h 475769"/>
                  <a:gd name="csX3" fmla="*/ 380913 w 476009"/>
                  <a:gd name="csY3" fmla="*/ 94879 h 475769"/>
                  <a:gd name="csX4" fmla="*/ 357793 w 476009"/>
                  <a:gd name="csY4" fmla="*/ 81885 h 475769"/>
                  <a:gd name="csX5" fmla="*/ 351610 w 476009"/>
                  <a:gd name="csY5" fmla="*/ 80721 h 475769"/>
                  <a:gd name="csX6" fmla="*/ 350982 w 476009"/>
                  <a:gd name="csY6" fmla="*/ 80721 h 475769"/>
                  <a:gd name="csX7" fmla="*/ 346235 w 476009"/>
                  <a:gd name="csY7" fmla="*/ 80273 h 475769"/>
                  <a:gd name="csX8" fmla="*/ 310033 w 476009"/>
                  <a:gd name="csY8" fmla="*/ 94879 h 475769"/>
                  <a:gd name="csX9" fmla="*/ 94971 w 476009"/>
                  <a:gd name="csY9" fmla="*/ 309966 h 475769"/>
                  <a:gd name="csX10" fmla="*/ 80633 w 476009"/>
                  <a:gd name="csY10" fmla="*/ 349131 h 475769"/>
                  <a:gd name="csX11" fmla="*/ 80633 w 476009"/>
                  <a:gd name="csY11" fmla="*/ 350116 h 475769"/>
                  <a:gd name="csX12" fmla="*/ 81261 w 476009"/>
                  <a:gd name="csY12" fmla="*/ 354776 h 475769"/>
                  <a:gd name="csX13" fmla="*/ 83232 w 476009"/>
                  <a:gd name="csY13" fmla="*/ 361587 h 475769"/>
                  <a:gd name="csX14" fmla="*/ 95061 w 476009"/>
                  <a:gd name="csY14" fmla="*/ 380767 h 475769"/>
                  <a:gd name="csX15" fmla="*/ 111458 w 476009"/>
                  <a:gd name="csY15" fmla="*/ 391521 h 475769"/>
                  <a:gd name="csX16" fmla="*/ 131709 w 476009"/>
                  <a:gd name="csY16" fmla="*/ 475763 h 475769"/>
                  <a:gd name="csX17" fmla="*/ 38069 w 476009"/>
                  <a:gd name="csY17" fmla="*/ 437674 h 475769"/>
                  <a:gd name="csX18" fmla="*/ 254 w 476009"/>
                  <a:gd name="csY18" fmla="*/ 337032 h 475769"/>
                  <a:gd name="csX19" fmla="*/ 254 w 476009"/>
                  <a:gd name="csY19" fmla="*/ 335240 h 475769"/>
                  <a:gd name="csX20" fmla="*/ 254 w 476009"/>
                  <a:gd name="csY20" fmla="*/ 333627 h 475769"/>
                  <a:gd name="csX21" fmla="*/ 523 w 476009"/>
                  <a:gd name="csY21" fmla="*/ 331745 h 475769"/>
                  <a:gd name="csX22" fmla="*/ 702 w 476009"/>
                  <a:gd name="csY22" fmla="*/ 330220 h 475769"/>
                  <a:gd name="csX23" fmla="*/ 37889 w 476009"/>
                  <a:gd name="csY23" fmla="*/ 252970 h 475769"/>
                  <a:gd name="csX24" fmla="*/ 252951 w 476009"/>
                  <a:gd name="csY24" fmla="*/ 37883 h 475769"/>
                  <a:gd name="csX25" fmla="*/ 329118 w 476009"/>
                  <a:gd name="csY25" fmla="*/ 779 h 475769"/>
                  <a:gd name="csX26" fmla="*/ 331090 w 476009"/>
                  <a:gd name="csY26" fmla="*/ 510 h 475769"/>
                  <a:gd name="csX27" fmla="*/ 332614 w 476009"/>
                  <a:gd name="csY27" fmla="*/ 330 h 475769"/>
                  <a:gd name="csX28" fmla="*/ 334137 w 476009"/>
                  <a:gd name="csY28" fmla="*/ 330 h 475769"/>
                  <a:gd name="csX29" fmla="*/ 336018 w 476009"/>
                  <a:gd name="csY29" fmla="*/ 330 h 475769"/>
                  <a:gd name="csX30" fmla="*/ 336018 w 476009"/>
                  <a:gd name="csY30" fmla="*/ 330 h 475769"/>
                  <a:gd name="csX31" fmla="*/ 437636 w 476009"/>
                  <a:gd name="csY31" fmla="*/ 38062 h 475769"/>
                  <a:gd name="csX32" fmla="*/ 223023 w 476009"/>
                  <a:gd name="csY32" fmla="*/ 323589 h 475769"/>
                  <a:gd name="csX33" fmla="*/ 257072 w 476009"/>
                  <a:gd name="csY33" fmla="*/ 403531 h 475769"/>
                  <a:gd name="csX34" fmla="*/ 402330 w 476009"/>
                  <a:gd name="csY34" fmla="*/ 258256 h 475769"/>
                  <a:gd name="csX35" fmla="*/ 322398 w 476009"/>
                  <a:gd name="csY35" fmla="*/ 224202 h 475769"/>
                  <a:gd name="csX36" fmla="*/ 223023 w 476009"/>
                  <a:gd name="csY36" fmla="*/ 323589 h 47576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Lst>
                <a:rect l="l" t="t" r="r" b="b"/>
                <a:pathLst>
                  <a:path w="476009" h="475769">
                    <a:moveTo>
                      <a:pt x="437905" y="37883"/>
                    </a:moveTo>
                    <a:cubicBezTo>
                      <a:pt x="462994" y="62977"/>
                      <a:pt x="476614" y="97210"/>
                      <a:pt x="475989" y="132699"/>
                    </a:cubicBezTo>
                    <a:cubicBezTo>
                      <a:pt x="447045" y="137359"/>
                      <a:pt x="417205" y="130907"/>
                      <a:pt x="392921" y="114595"/>
                    </a:cubicBezTo>
                    <a:cubicBezTo>
                      <a:pt x="390501" y="107069"/>
                      <a:pt x="386380" y="100347"/>
                      <a:pt x="380913" y="94879"/>
                    </a:cubicBezTo>
                    <a:cubicBezTo>
                      <a:pt x="374730" y="88696"/>
                      <a:pt x="366754" y="84215"/>
                      <a:pt x="357793" y="81885"/>
                    </a:cubicBezTo>
                    <a:cubicBezTo>
                      <a:pt x="355822" y="81347"/>
                      <a:pt x="353761" y="80988"/>
                      <a:pt x="351610" y="80721"/>
                    </a:cubicBezTo>
                    <a:lnTo>
                      <a:pt x="350982" y="80721"/>
                    </a:lnTo>
                    <a:cubicBezTo>
                      <a:pt x="349550" y="80452"/>
                      <a:pt x="348027" y="80273"/>
                      <a:pt x="346235" y="80273"/>
                    </a:cubicBezTo>
                    <a:cubicBezTo>
                      <a:pt x="332525" y="80093"/>
                      <a:pt x="319619" y="85202"/>
                      <a:pt x="310033" y="94879"/>
                    </a:cubicBezTo>
                    <a:lnTo>
                      <a:pt x="94971" y="309966"/>
                    </a:lnTo>
                    <a:cubicBezTo>
                      <a:pt x="84754" y="320184"/>
                      <a:pt x="79559" y="334432"/>
                      <a:pt x="80633" y="349131"/>
                    </a:cubicBezTo>
                    <a:lnTo>
                      <a:pt x="80633" y="350116"/>
                    </a:lnTo>
                    <a:cubicBezTo>
                      <a:pt x="80812" y="351461"/>
                      <a:pt x="80902" y="353074"/>
                      <a:pt x="81261" y="354776"/>
                    </a:cubicBezTo>
                    <a:cubicBezTo>
                      <a:pt x="81709" y="357196"/>
                      <a:pt x="82514" y="359437"/>
                      <a:pt x="83232" y="361587"/>
                    </a:cubicBezTo>
                    <a:cubicBezTo>
                      <a:pt x="85741" y="369026"/>
                      <a:pt x="89773" y="375479"/>
                      <a:pt x="95061" y="380767"/>
                    </a:cubicBezTo>
                    <a:cubicBezTo>
                      <a:pt x="99721" y="385427"/>
                      <a:pt x="105186" y="389011"/>
                      <a:pt x="111458" y="391521"/>
                    </a:cubicBezTo>
                    <a:cubicBezTo>
                      <a:pt x="128844" y="415897"/>
                      <a:pt x="136011" y="446188"/>
                      <a:pt x="131709" y="475763"/>
                    </a:cubicBezTo>
                    <a:cubicBezTo>
                      <a:pt x="96583" y="476121"/>
                      <a:pt x="62801" y="462409"/>
                      <a:pt x="38069" y="437674"/>
                    </a:cubicBezTo>
                    <a:cubicBezTo>
                      <a:pt x="11724" y="411327"/>
                      <a:pt x="-2076" y="374582"/>
                      <a:pt x="254" y="337032"/>
                    </a:cubicBezTo>
                    <a:cubicBezTo>
                      <a:pt x="254" y="336404"/>
                      <a:pt x="254" y="335778"/>
                      <a:pt x="254" y="335240"/>
                    </a:cubicBezTo>
                    <a:cubicBezTo>
                      <a:pt x="254" y="334701"/>
                      <a:pt x="254" y="334163"/>
                      <a:pt x="254" y="333627"/>
                    </a:cubicBezTo>
                    <a:cubicBezTo>
                      <a:pt x="254" y="332999"/>
                      <a:pt x="433" y="332371"/>
                      <a:pt x="523" y="331745"/>
                    </a:cubicBezTo>
                    <a:lnTo>
                      <a:pt x="702" y="330220"/>
                    </a:lnTo>
                    <a:cubicBezTo>
                      <a:pt x="4106" y="300646"/>
                      <a:pt x="17012" y="273939"/>
                      <a:pt x="37889" y="252970"/>
                    </a:cubicBezTo>
                    <a:lnTo>
                      <a:pt x="252951" y="37883"/>
                    </a:lnTo>
                    <a:cubicBezTo>
                      <a:pt x="273561" y="17270"/>
                      <a:pt x="299906" y="4455"/>
                      <a:pt x="329118" y="779"/>
                    </a:cubicBezTo>
                    <a:cubicBezTo>
                      <a:pt x="329746" y="779"/>
                      <a:pt x="330464" y="600"/>
                      <a:pt x="331090" y="510"/>
                    </a:cubicBezTo>
                    <a:cubicBezTo>
                      <a:pt x="331628" y="510"/>
                      <a:pt x="332076" y="330"/>
                      <a:pt x="332614" y="330"/>
                    </a:cubicBezTo>
                    <a:cubicBezTo>
                      <a:pt x="333150" y="330"/>
                      <a:pt x="333689" y="330"/>
                      <a:pt x="334137" y="330"/>
                    </a:cubicBezTo>
                    <a:cubicBezTo>
                      <a:pt x="334765" y="330"/>
                      <a:pt x="335391" y="330"/>
                      <a:pt x="336018" y="330"/>
                    </a:cubicBezTo>
                    <a:lnTo>
                      <a:pt x="336018" y="330"/>
                    </a:lnTo>
                    <a:cubicBezTo>
                      <a:pt x="373923" y="-2356"/>
                      <a:pt x="411022" y="11445"/>
                      <a:pt x="437636" y="38062"/>
                    </a:cubicBezTo>
                    <a:close/>
                    <a:moveTo>
                      <a:pt x="223023" y="323589"/>
                    </a:moveTo>
                    <a:cubicBezTo>
                      <a:pt x="239151" y="348144"/>
                      <a:pt x="250531" y="374941"/>
                      <a:pt x="257072" y="403531"/>
                    </a:cubicBezTo>
                    <a:lnTo>
                      <a:pt x="402330" y="258256"/>
                    </a:lnTo>
                    <a:cubicBezTo>
                      <a:pt x="373743" y="251803"/>
                      <a:pt x="346950" y="240332"/>
                      <a:pt x="322398" y="224202"/>
                    </a:cubicBezTo>
                    <a:lnTo>
                      <a:pt x="223023" y="323589"/>
                    </a:lnTo>
                    <a:close/>
                  </a:path>
                </a:pathLst>
              </a:custGeom>
              <a:solidFill>
                <a:srgbClr val="8A0000"/>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14" name="Forme libre 120">
                <a:extLst>
                  <a:ext uri="{FF2B5EF4-FFF2-40B4-BE49-F238E27FC236}">
                    <a16:creationId xmlns:a16="http://schemas.microsoft.com/office/drawing/2014/main" id="{FA074109-208D-9911-279E-ADEA73F98035}"/>
                  </a:ext>
                </a:extLst>
              </p:cNvPr>
              <p:cNvSpPr/>
              <p:nvPr/>
            </p:nvSpPr>
            <p:spPr>
              <a:xfrm>
                <a:off x="8952295" y="3736711"/>
                <a:ext cx="768698" cy="768813"/>
              </a:xfrm>
              <a:custGeom>
                <a:avLst/>
                <a:gdLst>
                  <a:gd name="csX0" fmla="*/ 121692 w 561135"/>
                  <a:gd name="csY0" fmla="*/ 240180 h 561219"/>
                  <a:gd name="csX1" fmla="*/ 239977 w 561135"/>
                  <a:gd name="csY1" fmla="*/ 121883 h 561219"/>
                  <a:gd name="csX2" fmla="*/ 439268 w 561135"/>
                  <a:gd name="csY2" fmla="*/ 121883 h 561219"/>
                  <a:gd name="csX3" fmla="*/ 439268 w 561135"/>
                  <a:gd name="csY3" fmla="*/ 321197 h 561219"/>
                  <a:gd name="csX4" fmla="*/ 320982 w 561135"/>
                  <a:gd name="csY4" fmla="*/ 439494 h 561219"/>
                  <a:gd name="csX5" fmla="*/ 257361 w 561135"/>
                  <a:gd name="csY5" fmla="*/ 475880 h 561219"/>
                  <a:gd name="csX6" fmla="*/ 253419 w 561135"/>
                  <a:gd name="csY6" fmla="*/ 476865 h 561219"/>
                  <a:gd name="csX7" fmla="*/ 252163 w 561135"/>
                  <a:gd name="csY7" fmla="*/ 477224 h 561219"/>
                  <a:gd name="csX8" fmla="*/ 249474 w 561135"/>
                  <a:gd name="csY8" fmla="*/ 477851 h 561219"/>
                  <a:gd name="csX9" fmla="*/ 145619 w 561135"/>
                  <a:gd name="csY9" fmla="*/ 458672 h 561219"/>
                  <a:gd name="csX10" fmla="*/ 141587 w 561135"/>
                  <a:gd name="csY10" fmla="*/ 455985 h 561219"/>
                  <a:gd name="csX11" fmla="*/ 138539 w 561135"/>
                  <a:gd name="csY11" fmla="*/ 453744 h 561219"/>
                  <a:gd name="csX12" fmla="*/ 137553 w 561135"/>
                  <a:gd name="csY12" fmla="*/ 453027 h 561219"/>
                  <a:gd name="csX13" fmla="*/ 121692 w 561135"/>
                  <a:gd name="csY13" fmla="*/ 439494 h 561219"/>
                  <a:gd name="csX14" fmla="*/ 110580 w 561135"/>
                  <a:gd name="csY14" fmla="*/ 426679 h 561219"/>
                  <a:gd name="csX15" fmla="*/ 91674 w 561135"/>
                  <a:gd name="csY15" fmla="*/ 433937 h 561219"/>
                  <a:gd name="csX16" fmla="*/ 48123 w 561135"/>
                  <a:gd name="csY16" fmla="*/ 477493 h 561219"/>
                  <a:gd name="csX17" fmla="*/ 64702 w 561135"/>
                  <a:gd name="csY17" fmla="*/ 496403 h 561219"/>
                  <a:gd name="csX18" fmla="*/ 89793 w 561135"/>
                  <a:gd name="csY18" fmla="*/ 517642 h 561219"/>
                  <a:gd name="csX19" fmla="*/ 90508 w 561135"/>
                  <a:gd name="csY19" fmla="*/ 518180 h 561219"/>
                  <a:gd name="csX20" fmla="*/ 92569 w 561135"/>
                  <a:gd name="csY20" fmla="*/ 519703 h 561219"/>
                  <a:gd name="csX21" fmla="*/ 92569 w 561135"/>
                  <a:gd name="csY21" fmla="*/ 519703 h 561219"/>
                  <a:gd name="csX22" fmla="*/ 94004 w 561135"/>
                  <a:gd name="csY22" fmla="*/ 520780 h 561219"/>
                  <a:gd name="csX23" fmla="*/ 95347 w 561135"/>
                  <a:gd name="csY23" fmla="*/ 521764 h 561219"/>
                  <a:gd name="csX24" fmla="*/ 191946 w 561135"/>
                  <a:gd name="csY24" fmla="*/ 559047 h 561219"/>
                  <a:gd name="csX25" fmla="*/ 194007 w 561135"/>
                  <a:gd name="csY25" fmla="*/ 559314 h 561219"/>
                  <a:gd name="csX26" fmla="*/ 196157 w 561135"/>
                  <a:gd name="csY26" fmla="*/ 559583 h 561219"/>
                  <a:gd name="csX27" fmla="*/ 198577 w 561135"/>
                  <a:gd name="csY27" fmla="*/ 559942 h 561219"/>
                  <a:gd name="csX28" fmla="*/ 200369 w 561135"/>
                  <a:gd name="csY28" fmla="*/ 560211 h 561219"/>
                  <a:gd name="csX29" fmla="*/ 378064 w 561135"/>
                  <a:gd name="csY29" fmla="*/ 496403 h 561219"/>
                  <a:gd name="csX30" fmla="*/ 496347 w 561135"/>
                  <a:gd name="csY30" fmla="*/ 378104 h 561219"/>
                  <a:gd name="csX31" fmla="*/ 496347 w 561135"/>
                  <a:gd name="csY31" fmla="*/ 64794 h 561219"/>
                  <a:gd name="csX32" fmla="*/ 183075 w 561135"/>
                  <a:gd name="csY32" fmla="*/ 64794 h 561219"/>
                  <a:gd name="csX33" fmla="*/ 64791 w 561135"/>
                  <a:gd name="csY33" fmla="*/ 183092 h 561219"/>
                  <a:gd name="csX34" fmla="*/ 4 w 561135"/>
                  <a:gd name="csY34" fmla="*/ 341182 h 561219"/>
                  <a:gd name="csX35" fmla="*/ 87014 w 561135"/>
                  <a:gd name="csY35" fmla="*/ 297895 h 561219"/>
                  <a:gd name="csX36" fmla="*/ 121781 w 561135"/>
                  <a:gd name="csY36" fmla="*/ 240180 h 56121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Lst>
                <a:rect l="l" t="t" r="r" b="b"/>
                <a:pathLst>
                  <a:path w="561135" h="561219">
                    <a:moveTo>
                      <a:pt x="121692" y="240180"/>
                    </a:moveTo>
                    <a:lnTo>
                      <a:pt x="239977" y="121883"/>
                    </a:lnTo>
                    <a:cubicBezTo>
                      <a:pt x="294907" y="66945"/>
                      <a:pt x="384336" y="66945"/>
                      <a:pt x="439268" y="121883"/>
                    </a:cubicBezTo>
                    <a:cubicBezTo>
                      <a:pt x="494197" y="176819"/>
                      <a:pt x="494197" y="266259"/>
                      <a:pt x="439268" y="321197"/>
                    </a:cubicBezTo>
                    <a:lnTo>
                      <a:pt x="320982" y="439494"/>
                    </a:lnTo>
                    <a:cubicBezTo>
                      <a:pt x="303509" y="456969"/>
                      <a:pt x="281555" y="469607"/>
                      <a:pt x="257361" y="475880"/>
                    </a:cubicBezTo>
                    <a:cubicBezTo>
                      <a:pt x="256015" y="476239"/>
                      <a:pt x="254762" y="476506"/>
                      <a:pt x="253419" y="476865"/>
                    </a:cubicBezTo>
                    <a:cubicBezTo>
                      <a:pt x="252970" y="476954"/>
                      <a:pt x="252522" y="477044"/>
                      <a:pt x="252163" y="477224"/>
                    </a:cubicBezTo>
                    <a:cubicBezTo>
                      <a:pt x="251268" y="477493"/>
                      <a:pt x="250371" y="477672"/>
                      <a:pt x="249474" y="477851"/>
                    </a:cubicBezTo>
                    <a:cubicBezTo>
                      <a:pt x="213362" y="485201"/>
                      <a:pt x="176533" y="478390"/>
                      <a:pt x="145619" y="458672"/>
                    </a:cubicBezTo>
                    <a:cubicBezTo>
                      <a:pt x="144273" y="457777"/>
                      <a:pt x="142930" y="456880"/>
                      <a:pt x="141587" y="455985"/>
                    </a:cubicBezTo>
                    <a:cubicBezTo>
                      <a:pt x="140600" y="455267"/>
                      <a:pt x="139524" y="454550"/>
                      <a:pt x="138539" y="453744"/>
                    </a:cubicBezTo>
                    <a:lnTo>
                      <a:pt x="137553" y="453027"/>
                    </a:lnTo>
                    <a:cubicBezTo>
                      <a:pt x="131191" y="448366"/>
                      <a:pt x="126172" y="444065"/>
                      <a:pt x="121692" y="439494"/>
                    </a:cubicBezTo>
                    <a:cubicBezTo>
                      <a:pt x="117929" y="435731"/>
                      <a:pt x="114345" y="431606"/>
                      <a:pt x="110580" y="426679"/>
                    </a:cubicBezTo>
                    <a:cubicBezTo>
                      <a:pt x="103590" y="426320"/>
                      <a:pt x="96693" y="429009"/>
                      <a:pt x="91674" y="433937"/>
                    </a:cubicBezTo>
                    <a:lnTo>
                      <a:pt x="48123" y="477493"/>
                    </a:lnTo>
                    <a:cubicBezTo>
                      <a:pt x="53770" y="484752"/>
                      <a:pt x="59145" y="490846"/>
                      <a:pt x="64702" y="496403"/>
                    </a:cubicBezTo>
                    <a:cubicBezTo>
                      <a:pt x="71781" y="503481"/>
                      <a:pt x="79755" y="510203"/>
                      <a:pt x="89793" y="517642"/>
                    </a:cubicBezTo>
                    <a:lnTo>
                      <a:pt x="90508" y="518180"/>
                    </a:lnTo>
                    <a:cubicBezTo>
                      <a:pt x="91225" y="518719"/>
                      <a:pt x="91853" y="519165"/>
                      <a:pt x="92569" y="519703"/>
                    </a:cubicBezTo>
                    <a:lnTo>
                      <a:pt x="92569" y="519703"/>
                    </a:lnTo>
                    <a:cubicBezTo>
                      <a:pt x="93017" y="520062"/>
                      <a:pt x="93555" y="520421"/>
                      <a:pt x="94004" y="520780"/>
                    </a:cubicBezTo>
                    <a:cubicBezTo>
                      <a:pt x="94452" y="521138"/>
                      <a:pt x="94899" y="521405"/>
                      <a:pt x="95347" y="521764"/>
                    </a:cubicBezTo>
                    <a:cubicBezTo>
                      <a:pt x="123842" y="541480"/>
                      <a:pt x="157268" y="554387"/>
                      <a:pt x="191946" y="559047"/>
                    </a:cubicBezTo>
                    <a:cubicBezTo>
                      <a:pt x="192663" y="559047"/>
                      <a:pt x="193289" y="559227"/>
                      <a:pt x="194007" y="559314"/>
                    </a:cubicBezTo>
                    <a:cubicBezTo>
                      <a:pt x="194724" y="559404"/>
                      <a:pt x="195440" y="559494"/>
                      <a:pt x="196157" y="559583"/>
                    </a:cubicBezTo>
                    <a:cubicBezTo>
                      <a:pt x="196965" y="559583"/>
                      <a:pt x="197770" y="559763"/>
                      <a:pt x="198577" y="559942"/>
                    </a:cubicBezTo>
                    <a:cubicBezTo>
                      <a:pt x="199205" y="560032"/>
                      <a:pt x="199743" y="560122"/>
                      <a:pt x="200369" y="560211"/>
                    </a:cubicBezTo>
                    <a:cubicBezTo>
                      <a:pt x="266501" y="566484"/>
                      <a:pt x="331288" y="543274"/>
                      <a:pt x="378064" y="496403"/>
                    </a:cubicBezTo>
                    <a:lnTo>
                      <a:pt x="496347" y="378104"/>
                    </a:lnTo>
                    <a:cubicBezTo>
                      <a:pt x="582732" y="291712"/>
                      <a:pt x="582732" y="151189"/>
                      <a:pt x="496347" y="64794"/>
                    </a:cubicBezTo>
                    <a:cubicBezTo>
                      <a:pt x="409965" y="-21598"/>
                      <a:pt x="269457" y="-21598"/>
                      <a:pt x="183075" y="64794"/>
                    </a:cubicBezTo>
                    <a:lnTo>
                      <a:pt x="64791" y="183092"/>
                    </a:lnTo>
                    <a:cubicBezTo>
                      <a:pt x="22675" y="225215"/>
                      <a:pt x="-355" y="281942"/>
                      <a:pt x="4" y="341182"/>
                    </a:cubicBezTo>
                    <a:cubicBezTo>
                      <a:pt x="23481" y="317880"/>
                      <a:pt x="54218" y="302645"/>
                      <a:pt x="87014" y="297895"/>
                    </a:cubicBezTo>
                    <a:cubicBezTo>
                      <a:pt x="93735" y="276028"/>
                      <a:pt x="105743" y="256223"/>
                      <a:pt x="121781" y="240180"/>
                    </a:cubicBezTo>
                    <a:close/>
                  </a:path>
                </a:pathLst>
              </a:custGeom>
              <a:solidFill>
                <a:srgbClr val="002060"/>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15" name="Forme libre 121">
                <a:extLst>
                  <a:ext uri="{FF2B5EF4-FFF2-40B4-BE49-F238E27FC236}">
                    <a16:creationId xmlns:a16="http://schemas.microsoft.com/office/drawing/2014/main" id="{4FFED90F-828B-94CF-2905-BD80B1E7CE86}"/>
                  </a:ext>
                </a:extLst>
              </p:cNvPr>
              <p:cNvSpPr/>
              <p:nvPr/>
            </p:nvSpPr>
            <p:spPr>
              <a:xfrm>
                <a:off x="8186922" y="4502171"/>
                <a:ext cx="768719" cy="768791"/>
              </a:xfrm>
              <a:custGeom>
                <a:avLst/>
                <a:gdLst>
                  <a:gd name="csX0" fmla="*/ 433975 w 561150"/>
                  <a:gd name="csY0" fmla="*/ 91777 h 561203"/>
                  <a:gd name="csX1" fmla="*/ 426719 w 561150"/>
                  <a:gd name="csY1" fmla="*/ 110685 h 561203"/>
                  <a:gd name="csX2" fmla="*/ 439532 w 561150"/>
                  <a:gd name="csY2" fmla="*/ 121798 h 561203"/>
                  <a:gd name="csX3" fmla="*/ 453063 w 561150"/>
                  <a:gd name="csY3" fmla="*/ 137661 h 561203"/>
                  <a:gd name="csX4" fmla="*/ 453781 w 561150"/>
                  <a:gd name="csY4" fmla="*/ 138648 h 561203"/>
                  <a:gd name="csX5" fmla="*/ 456021 w 561150"/>
                  <a:gd name="csY5" fmla="*/ 141693 h 561203"/>
                  <a:gd name="csX6" fmla="*/ 458707 w 561150"/>
                  <a:gd name="csY6" fmla="*/ 145728 h 561203"/>
                  <a:gd name="csX7" fmla="*/ 477885 w 561150"/>
                  <a:gd name="csY7" fmla="*/ 249596 h 561203"/>
                  <a:gd name="csX8" fmla="*/ 477257 w 561150"/>
                  <a:gd name="csY8" fmla="*/ 252285 h 561203"/>
                  <a:gd name="csX9" fmla="*/ 476898 w 561150"/>
                  <a:gd name="csY9" fmla="*/ 253540 h 561203"/>
                  <a:gd name="csX10" fmla="*/ 475914 w 561150"/>
                  <a:gd name="csY10" fmla="*/ 257483 h 561203"/>
                  <a:gd name="csX11" fmla="*/ 439442 w 561150"/>
                  <a:gd name="csY11" fmla="*/ 321112 h 561203"/>
                  <a:gd name="csX12" fmla="*/ 321159 w 561150"/>
                  <a:gd name="csY12" fmla="*/ 439411 h 561203"/>
                  <a:gd name="csX13" fmla="*/ 121869 w 561150"/>
                  <a:gd name="csY13" fmla="*/ 439411 h 561203"/>
                  <a:gd name="csX14" fmla="*/ 121869 w 561150"/>
                  <a:gd name="csY14" fmla="*/ 240098 h 561203"/>
                  <a:gd name="csX15" fmla="*/ 240152 w 561150"/>
                  <a:gd name="csY15" fmla="*/ 121798 h 561203"/>
                  <a:gd name="csX16" fmla="*/ 297860 w 561150"/>
                  <a:gd name="csY16" fmla="*/ 87027 h 561203"/>
                  <a:gd name="csX17" fmla="*/ 341142 w 561150"/>
                  <a:gd name="csY17" fmla="*/ 6 h 561203"/>
                  <a:gd name="csX18" fmla="*/ 183070 w 561150"/>
                  <a:gd name="csY18" fmla="*/ 64801 h 561203"/>
                  <a:gd name="csX19" fmla="*/ 64787 w 561150"/>
                  <a:gd name="csY19" fmla="*/ 183099 h 561203"/>
                  <a:gd name="csX20" fmla="*/ 64787 w 561150"/>
                  <a:gd name="csY20" fmla="*/ 496408 h 561203"/>
                  <a:gd name="csX21" fmla="*/ 378059 w 561150"/>
                  <a:gd name="csY21" fmla="*/ 496408 h 561203"/>
                  <a:gd name="csX22" fmla="*/ 496345 w 561150"/>
                  <a:gd name="csY22" fmla="*/ 378111 h 561203"/>
                  <a:gd name="csX23" fmla="*/ 560145 w 561150"/>
                  <a:gd name="csY23" fmla="*/ 200394 h 561203"/>
                  <a:gd name="csX24" fmla="*/ 559876 w 561150"/>
                  <a:gd name="csY24" fmla="*/ 198603 h 561203"/>
                  <a:gd name="csX25" fmla="*/ 559518 w 561150"/>
                  <a:gd name="csY25" fmla="*/ 196183 h 561203"/>
                  <a:gd name="csX26" fmla="*/ 559248 w 561150"/>
                  <a:gd name="csY26" fmla="*/ 194122 h 561203"/>
                  <a:gd name="csX27" fmla="*/ 558982 w 561150"/>
                  <a:gd name="csY27" fmla="*/ 192060 h 561203"/>
                  <a:gd name="csX28" fmla="*/ 521703 w 561150"/>
                  <a:gd name="csY28" fmla="*/ 95450 h 561203"/>
                  <a:gd name="csX29" fmla="*/ 520718 w 561150"/>
                  <a:gd name="csY29" fmla="*/ 94107 h 561203"/>
                  <a:gd name="csX30" fmla="*/ 519642 w 561150"/>
                  <a:gd name="csY30" fmla="*/ 92672 h 561203"/>
                  <a:gd name="csX31" fmla="*/ 518119 w 561150"/>
                  <a:gd name="csY31" fmla="*/ 90611 h 561203"/>
                  <a:gd name="csX32" fmla="*/ 517581 w 561150"/>
                  <a:gd name="csY32" fmla="*/ 89895 h 561203"/>
                  <a:gd name="csX33" fmla="*/ 496345 w 561150"/>
                  <a:gd name="csY33" fmla="*/ 64801 h 561203"/>
                  <a:gd name="csX34" fmla="*/ 477436 w 561150"/>
                  <a:gd name="csY34" fmla="*/ 48221 h 561203"/>
                  <a:gd name="csX35" fmla="*/ 433886 w 561150"/>
                  <a:gd name="csY35" fmla="*/ 91777 h 5612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Lst>
                <a:rect l="l" t="t" r="r" b="b"/>
                <a:pathLst>
                  <a:path w="561150" h="561203">
                    <a:moveTo>
                      <a:pt x="433975" y="91777"/>
                    </a:moveTo>
                    <a:cubicBezTo>
                      <a:pt x="428959" y="96796"/>
                      <a:pt x="426360" y="103605"/>
                      <a:pt x="426719" y="110685"/>
                    </a:cubicBezTo>
                    <a:cubicBezTo>
                      <a:pt x="431645" y="114451"/>
                      <a:pt x="435769" y="118035"/>
                      <a:pt x="439532" y="121798"/>
                    </a:cubicBezTo>
                    <a:cubicBezTo>
                      <a:pt x="444013" y="126279"/>
                      <a:pt x="448314" y="131388"/>
                      <a:pt x="453063" y="137661"/>
                    </a:cubicBezTo>
                    <a:lnTo>
                      <a:pt x="453781" y="138648"/>
                    </a:lnTo>
                    <a:cubicBezTo>
                      <a:pt x="454496" y="139632"/>
                      <a:pt x="455303" y="140709"/>
                      <a:pt x="456021" y="141693"/>
                    </a:cubicBezTo>
                    <a:cubicBezTo>
                      <a:pt x="456916" y="143039"/>
                      <a:pt x="457813" y="144382"/>
                      <a:pt x="458707" y="145728"/>
                    </a:cubicBezTo>
                    <a:cubicBezTo>
                      <a:pt x="478423" y="176646"/>
                      <a:pt x="485234" y="213568"/>
                      <a:pt x="477885" y="249596"/>
                    </a:cubicBezTo>
                    <a:cubicBezTo>
                      <a:pt x="477706" y="250493"/>
                      <a:pt x="477526" y="251390"/>
                      <a:pt x="477257" y="252285"/>
                    </a:cubicBezTo>
                    <a:cubicBezTo>
                      <a:pt x="477167" y="252733"/>
                      <a:pt x="477078" y="253092"/>
                      <a:pt x="476898" y="253540"/>
                    </a:cubicBezTo>
                    <a:cubicBezTo>
                      <a:pt x="476629" y="254884"/>
                      <a:pt x="476273" y="256138"/>
                      <a:pt x="475914" y="257483"/>
                    </a:cubicBezTo>
                    <a:cubicBezTo>
                      <a:pt x="469552" y="281590"/>
                      <a:pt x="457005" y="303636"/>
                      <a:pt x="439442" y="321112"/>
                    </a:cubicBezTo>
                    <a:lnTo>
                      <a:pt x="321159" y="439411"/>
                    </a:lnTo>
                    <a:cubicBezTo>
                      <a:pt x="266227" y="494347"/>
                      <a:pt x="176798" y="494347"/>
                      <a:pt x="121869" y="439411"/>
                    </a:cubicBezTo>
                    <a:cubicBezTo>
                      <a:pt x="66937" y="384473"/>
                      <a:pt x="66937" y="295033"/>
                      <a:pt x="121869" y="240098"/>
                    </a:cubicBezTo>
                    <a:lnTo>
                      <a:pt x="240152" y="121798"/>
                    </a:lnTo>
                    <a:cubicBezTo>
                      <a:pt x="256192" y="105758"/>
                      <a:pt x="276085" y="93838"/>
                      <a:pt x="297860" y="87027"/>
                    </a:cubicBezTo>
                    <a:cubicBezTo>
                      <a:pt x="302609" y="54227"/>
                      <a:pt x="317842" y="23486"/>
                      <a:pt x="341142" y="6"/>
                    </a:cubicBezTo>
                    <a:cubicBezTo>
                      <a:pt x="281999" y="-442"/>
                      <a:pt x="225278" y="22680"/>
                      <a:pt x="183070" y="64801"/>
                    </a:cubicBezTo>
                    <a:lnTo>
                      <a:pt x="64787" y="183099"/>
                    </a:lnTo>
                    <a:cubicBezTo>
                      <a:pt x="-21596" y="269491"/>
                      <a:pt x="-21596" y="410016"/>
                      <a:pt x="64787" y="496408"/>
                    </a:cubicBezTo>
                    <a:cubicBezTo>
                      <a:pt x="151171" y="582803"/>
                      <a:pt x="291677" y="582803"/>
                      <a:pt x="378059" y="496408"/>
                    </a:cubicBezTo>
                    <a:lnTo>
                      <a:pt x="496345" y="378111"/>
                    </a:lnTo>
                    <a:cubicBezTo>
                      <a:pt x="543121" y="331330"/>
                      <a:pt x="566418" y="266535"/>
                      <a:pt x="560145" y="200394"/>
                    </a:cubicBezTo>
                    <a:cubicBezTo>
                      <a:pt x="560145" y="199769"/>
                      <a:pt x="559966" y="199230"/>
                      <a:pt x="559876" y="198603"/>
                    </a:cubicBezTo>
                    <a:cubicBezTo>
                      <a:pt x="559787" y="197795"/>
                      <a:pt x="559607" y="196990"/>
                      <a:pt x="559518" y="196183"/>
                    </a:cubicBezTo>
                    <a:cubicBezTo>
                      <a:pt x="559518" y="195465"/>
                      <a:pt x="559338" y="194750"/>
                      <a:pt x="559248" y="194122"/>
                    </a:cubicBezTo>
                    <a:cubicBezTo>
                      <a:pt x="559161" y="193404"/>
                      <a:pt x="559071" y="192778"/>
                      <a:pt x="558982" y="192060"/>
                    </a:cubicBezTo>
                    <a:cubicBezTo>
                      <a:pt x="554322" y="157377"/>
                      <a:pt x="541506" y="123949"/>
                      <a:pt x="521703" y="95450"/>
                    </a:cubicBezTo>
                    <a:cubicBezTo>
                      <a:pt x="521434" y="95002"/>
                      <a:pt x="521077" y="94555"/>
                      <a:pt x="520718" y="94107"/>
                    </a:cubicBezTo>
                    <a:cubicBezTo>
                      <a:pt x="520360" y="93658"/>
                      <a:pt x="520001" y="93120"/>
                      <a:pt x="519642" y="92672"/>
                    </a:cubicBezTo>
                    <a:cubicBezTo>
                      <a:pt x="519104" y="91956"/>
                      <a:pt x="518658" y="91328"/>
                      <a:pt x="518119" y="90611"/>
                    </a:cubicBezTo>
                    <a:lnTo>
                      <a:pt x="517581" y="89895"/>
                    </a:lnTo>
                    <a:cubicBezTo>
                      <a:pt x="510143" y="79857"/>
                      <a:pt x="503422" y="71881"/>
                      <a:pt x="496345" y="64801"/>
                    </a:cubicBezTo>
                    <a:cubicBezTo>
                      <a:pt x="490788" y="59244"/>
                      <a:pt x="484695" y="53868"/>
                      <a:pt x="477436" y="48221"/>
                    </a:cubicBezTo>
                    <a:lnTo>
                      <a:pt x="433886" y="91777"/>
                    </a:lnTo>
                    <a:close/>
                  </a:path>
                </a:pathLst>
              </a:custGeom>
              <a:solidFill>
                <a:srgbClr val="215F9A"/>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grpSp>
        <p:grpSp>
          <p:nvGrpSpPr>
            <p:cNvPr id="42" name="Groupe 41">
              <a:extLst>
                <a:ext uri="{FF2B5EF4-FFF2-40B4-BE49-F238E27FC236}">
                  <a16:creationId xmlns:a16="http://schemas.microsoft.com/office/drawing/2014/main" id="{09B88F7E-B41B-3972-419B-4A5E982428DD}"/>
                </a:ext>
              </a:extLst>
            </p:cNvPr>
            <p:cNvGrpSpPr/>
            <p:nvPr/>
          </p:nvGrpSpPr>
          <p:grpSpPr>
            <a:xfrm>
              <a:off x="852843" y="2447043"/>
              <a:ext cx="1884293" cy="1884513"/>
              <a:chOff x="872059" y="2505453"/>
              <a:chExt cx="1884293" cy="1884513"/>
            </a:xfrm>
          </p:grpSpPr>
          <p:sp>
            <p:nvSpPr>
              <p:cNvPr id="16" name="Ellipse 15">
                <a:extLst>
                  <a:ext uri="{FF2B5EF4-FFF2-40B4-BE49-F238E27FC236}">
                    <a16:creationId xmlns:a16="http://schemas.microsoft.com/office/drawing/2014/main" id="{F530B9AE-9EA5-9EE6-55D4-D7A321AFC5D5}"/>
                  </a:ext>
                </a:extLst>
              </p:cNvPr>
              <p:cNvSpPr/>
              <p:nvPr/>
            </p:nvSpPr>
            <p:spPr>
              <a:xfrm>
                <a:off x="872059" y="2505453"/>
                <a:ext cx="1884293" cy="1884513"/>
              </a:xfrm>
              <a:prstGeom prst="ellipse">
                <a:avLst/>
              </a:prstGeom>
              <a:solidFill>
                <a:srgbClr val="0E2841">
                  <a:lumMod val="25000"/>
                  <a:lumOff val="75000"/>
                </a:srgbClr>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21" name="Ellipse 122">
                <a:extLst>
                  <a:ext uri="{FF2B5EF4-FFF2-40B4-BE49-F238E27FC236}">
                    <a16:creationId xmlns:a16="http://schemas.microsoft.com/office/drawing/2014/main" id="{177E8C0D-480F-818A-B4FC-9F3B069AB3D1}"/>
                  </a:ext>
                </a:extLst>
              </p:cNvPr>
              <p:cNvSpPr/>
              <p:nvPr/>
            </p:nvSpPr>
            <p:spPr>
              <a:xfrm>
                <a:off x="1073515" y="2706932"/>
                <a:ext cx="1481381" cy="1481554"/>
              </a:xfrm>
              <a:prstGeom prst="ellipse">
                <a:avLst/>
              </a:prstGeom>
              <a:solidFill>
                <a:schemeClr val="bg1"/>
              </a:solidFill>
              <a:ln w="8960" cap="flat">
                <a:noFill/>
                <a:prstDash val="solid"/>
                <a:miter/>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pic>
            <p:nvPicPr>
              <p:cNvPr id="26" name="Graphique 25" descr="Marteau d'officiel avec un remplissage uni">
                <a:extLst>
                  <a:ext uri="{FF2B5EF4-FFF2-40B4-BE49-F238E27FC236}">
                    <a16:creationId xmlns:a16="http://schemas.microsoft.com/office/drawing/2014/main" id="{5B4B7D44-13EB-5D74-98CB-B04DC2A9152A}"/>
                  </a:ext>
                </a:extLst>
              </p:cNvPr>
              <p:cNvPicPr/>
              <p:nvPr/>
            </p:nvPicPr>
            <p:blipFill>
              <a:blip r:embed="rId3">
                <a:extLst>
                  <a:ext uri="{96DAC541-7B7A-43D3-8B79-37D633B846F1}">
                    <asvg:svgBlip xmlns:asvg="http://schemas.microsoft.com/office/drawing/2016/SVG/main" r:embed="rId4"/>
                  </a:ext>
                </a:extLst>
              </a:blip>
              <a:stretch>
                <a:fillRect/>
              </a:stretch>
            </p:blipFill>
            <p:spPr>
              <a:xfrm>
                <a:off x="1360990" y="2985189"/>
                <a:ext cx="900000" cy="900000"/>
              </a:xfrm>
              <a:prstGeom prst="rect">
                <a:avLst/>
              </a:prstGeom>
            </p:spPr>
          </p:pic>
        </p:grpSp>
        <p:grpSp>
          <p:nvGrpSpPr>
            <p:cNvPr id="43" name="Groupe 42">
              <a:extLst>
                <a:ext uri="{FF2B5EF4-FFF2-40B4-BE49-F238E27FC236}">
                  <a16:creationId xmlns:a16="http://schemas.microsoft.com/office/drawing/2014/main" id="{31125AF4-BA5C-779C-2AE0-AAF2C911ABFA}"/>
                </a:ext>
              </a:extLst>
            </p:cNvPr>
            <p:cNvGrpSpPr/>
            <p:nvPr/>
          </p:nvGrpSpPr>
          <p:grpSpPr>
            <a:xfrm>
              <a:off x="2879409" y="4473848"/>
              <a:ext cx="1884293" cy="1884513"/>
              <a:chOff x="2898625" y="4532258"/>
              <a:chExt cx="1884293" cy="1884513"/>
            </a:xfrm>
          </p:grpSpPr>
          <p:sp>
            <p:nvSpPr>
              <p:cNvPr id="17" name="Ellipse 16">
                <a:extLst>
                  <a:ext uri="{FF2B5EF4-FFF2-40B4-BE49-F238E27FC236}">
                    <a16:creationId xmlns:a16="http://schemas.microsoft.com/office/drawing/2014/main" id="{81825EF3-332D-F58D-EF25-EC846A142089}"/>
                  </a:ext>
                </a:extLst>
              </p:cNvPr>
              <p:cNvSpPr/>
              <p:nvPr/>
            </p:nvSpPr>
            <p:spPr>
              <a:xfrm>
                <a:off x="2898625" y="4532258"/>
                <a:ext cx="1884293" cy="1884513"/>
              </a:xfrm>
              <a:prstGeom prst="ellipse">
                <a:avLst/>
              </a:prstGeom>
              <a:solidFill>
                <a:sysClr val="windowText" lastClr="000000">
                  <a:lumMod val="65000"/>
                  <a:lumOff val="35000"/>
                </a:sysClr>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22" name="Ellipse 122">
                <a:extLst>
                  <a:ext uri="{FF2B5EF4-FFF2-40B4-BE49-F238E27FC236}">
                    <a16:creationId xmlns:a16="http://schemas.microsoft.com/office/drawing/2014/main" id="{2291ADF4-A8AB-BD67-2D92-D05E99C32A88}"/>
                  </a:ext>
                </a:extLst>
              </p:cNvPr>
              <p:cNvSpPr/>
              <p:nvPr/>
            </p:nvSpPr>
            <p:spPr>
              <a:xfrm>
                <a:off x="3100080" y="4733737"/>
                <a:ext cx="1481381" cy="1481554"/>
              </a:xfrm>
              <a:prstGeom prst="ellipse">
                <a:avLst/>
              </a:prstGeom>
              <a:solidFill>
                <a:schemeClr val="bg1"/>
              </a:solidFill>
              <a:ln w="8960" cap="flat">
                <a:noFill/>
                <a:prstDash val="solid"/>
                <a:miter/>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pic>
            <p:nvPicPr>
              <p:cNvPr id="28" name="Graphique 27" descr="Déconnecté avec un remplissage uni">
                <a:extLst>
                  <a:ext uri="{FF2B5EF4-FFF2-40B4-BE49-F238E27FC236}">
                    <a16:creationId xmlns:a16="http://schemas.microsoft.com/office/drawing/2014/main" id="{E2484F7F-A786-7CB3-670B-1D62A1B05E26}"/>
                  </a:ext>
                </a:extLst>
              </p:cNvPr>
              <p:cNvPicPr/>
              <p:nvPr/>
            </p:nvPicPr>
            <p:blipFill>
              <a:blip r:embed="rId5">
                <a:extLst>
                  <a:ext uri="{96DAC541-7B7A-43D3-8B79-37D633B846F1}">
                    <asvg:svgBlip xmlns:asvg="http://schemas.microsoft.com/office/drawing/2016/SVG/main" r:embed="rId6"/>
                  </a:ext>
                </a:extLst>
              </a:blip>
              <a:stretch>
                <a:fillRect/>
              </a:stretch>
            </p:blipFill>
            <p:spPr>
              <a:xfrm>
                <a:off x="3386235" y="5030775"/>
                <a:ext cx="900000" cy="900000"/>
              </a:xfrm>
              <a:prstGeom prst="rect">
                <a:avLst/>
              </a:prstGeom>
            </p:spPr>
          </p:pic>
        </p:grpSp>
        <p:grpSp>
          <p:nvGrpSpPr>
            <p:cNvPr id="44" name="Groupe 43">
              <a:extLst>
                <a:ext uri="{FF2B5EF4-FFF2-40B4-BE49-F238E27FC236}">
                  <a16:creationId xmlns:a16="http://schemas.microsoft.com/office/drawing/2014/main" id="{F2C48924-5B01-F8BF-F6B6-6A4FDE10B1CC}"/>
                </a:ext>
              </a:extLst>
            </p:cNvPr>
            <p:cNvGrpSpPr/>
            <p:nvPr/>
          </p:nvGrpSpPr>
          <p:grpSpPr>
            <a:xfrm>
              <a:off x="4904389" y="2447043"/>
              <a:ext cx="1884293" cy="1884513"/>
              <a:chOff x="4925315" y="2505453"/>
              <a:chExt cx="1884293" cy="1884513"/>
            </a:xfrm>
          </p:grpSpPr>
          <p:sp>
            <p:nvSpPr>
              <p:cNvPr id="18" name="Ellipse 17">
                <a:extLst>
                  <a:ext uri="{FF2B5EF4-FFF2-40B4-BE49-F238E27FC236}">
                    <a16:creationId xmlns:a16="http://schemas.microsoft.com/office/drawing/2014/main" id="{31935D97-5959-8E5B-0812-296ABD5D6087}"/>
                  </a:ext>
                </a:extLst>
              </p:cNvPr>
              <p:cNvSpPr/>
              <p:nvPr/>
            </p:nvSpPr>
            <p:spPr>
              <a:xfrm>
                <a:off x="4925315" y="2505453"/>
                <a:ext cx="1884293" cy="1884513"/>
              </a:xfrm>
              <a:prstGeom prst="ellipse">
                <a:avLst/>
              </a:prstGeom>
              <a:solidFill>
                <a:sysClr val="windowText" lastClr="000000">
                  <a:lumMod val="85000"/>
                  <a:lumOff val="15000"/>
                </a:sysClr>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23" name="Ellipse 122">
                <a:extLst>
                  <a:ext uri="{FF2B5EF4-FFF2-40B4-BE49-F238E27FC236}">
                    <a16:creationId xmlns:a16="http://schemas.microsoft.com/office/drawing/2014/main" id="{1DE73BC4-5050-2B25-FB17-5E7565DF87C9}"/>
                  </a:ext>
                </a:extLst>
              </p:cNvPr>
              <p:cNvSpPr/>
              <p:nvPr/>
            </p:nvSpPr>
            <p:spPr>
              <a:xfrm>
                <a:off x="5126771" y="2706932"/>
                <a:ext cx="1481381" cy="1481554"/>
              </a:xfrm>
              <a:prstGeom prst="ellipse">
                <a:avLst/>
              </a:prstGeom>
              <a:solidFill>
                <a:schemeClr val="bg1"/>
              </a:solidFill>
              <a:ln w="8960" cap="flat">
                <a:noFill/>
                <a:prstDash val="solid"/>
                <a:miter/>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pic>
            <p:nvPicPr>
              <p:cNvPr id="30" name="Graphique 29" descr="Diplôme roulé avec un remplissage uni">
                <a:extLst>
                  <a:ext uri="{FF2B5EF4-FFF2-40B4-BE49-F238E27FC236}">
                    <a16:creationId xmlns:a16="http://schemas.microsoft.com/office/drawing/2014/main" id="{3536004C-28C4-0F9B-DE2E-DABC8EB961CC}"/>
                  </a:ext>
                </a:extLst>
              </p:cNvPr>
              <p:cNvPicPr/>
              <p:nvPr/>
            </p:nvPicPr>
            <p:blipFill>
              <a:blip r:embed="rId7">
                <a:extLst>
                  <a:ext uri="{96DAC541-7B7A-43D3-8B79-37D633B846F1}">
                    <asvg:svgBlip xmlns:asvg="http://schemas.microsoft.com/office/drawing/2016/SVG/main" r:embed="rId8"/>
                  </a:ext>
                </a:extLst>
              </a:blip>
              <a:stretch>
                <a:fillRect/>
              </a:stretch>
            </p:blipFill>
            <p:spPr>
              <a:xfrm>
                <a:off x="5423579" y="3005377"/>
                <a:ext cx="900000" cy="900000"/>
              </a:xfrm>
              <a:prstGeom prst="rect">
                <a:avLst/>
              </a:prstGeom>
            </p:spPr>
          </p:pic>
        </p:grpSp>
        <p:grpSp>
          <p:nvGrpSpPr>
            <p:cNvPr id="45" name="Groupe 44">
              <a:extLst>
                <a:ext uri="{FF2B5EF4-FFF2-40B4-BE49-F238E27FC236}">
                  <a16:creationId xmlns:a16="http://schemas.microsoft.com/office/drawing/2014/main" id="{B15649E0-5C20-73F5-1232-5782AF8C139B}"/>
                </a:ext>
              </a:extLst>
            </p:cNvPr>
            <p:cNvGrpSpPr/>
            <p:nvPr/>
          </p:nvGrpSpPr>
          <p:grpSpPr>
            <a:xfrm>
              <a:off x="6932666" y="4473848"/>
              <a:ext cx="1884293" cy="1884513"/>
              <a:chOff x="6951882" y="4532258"/>
              <a:chExt cx="1884293" cy="1884513"/>
            </a:xfrm>
          </p:grpSpPr>
          <p:sp>
            <p:nvSpPr>
              <p:cNvPr id="19" name="Ellipse 18">
                <a:extLst>
                  <a:ext uri="{FF2B5EF4-FFF2-40B4-BE49-F238E27FC236}">
                    <a16:creationId xmlns:a16="http://schemas.microsoft.com/office/drawing/2014/main" id="{C7172A5F-B277-21F3-4BCB-09AFC8416D9B}"/>
                  </a:ext>
                </a:extLst>
              </p:cNvPr>
              <p:cNvSpPr/>
              <p:nvPr/>
            </p:nvSpPr>
            <p:spPr>
              <a:xfrm>
                <a:off x="6951882" y="4532258"/>
                <a:ext cx="1884293" cy="1884513"/>
              </a:xfrm>
              <a:prstGeom prst="ellipse">
                <a:avLst/>
              </a:prstGeom>
              <a:solidFill>
                <a:srgbClr val="0E2841">
                  <a:lumMod val="75000"/>
                  <a:lumOff val="25000"/>
                </a:srgbClr>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24" name="Ellipse 122">
                <a:extLst>
                  <a:ext uri="{FF2B5EF4-FFF2-40B4-BE49-F238E27FC236}">
                    <a16:creationId xmlns:a16="http://schemas.microsoft.com/office/drawing/2014/main" id="{1F2523D1-1E48-752E-4296-DE475F715757}"/>
                  </a:ext>
                </a:extLst>
              </p:cNvPr>
              <p:cNvSpPr/>
              <p:nvPr/>
            </p:nvSpPr>
            <p:spPr>
              <a:xfrm>
                <a:off x="7153338" y="4733737"/>
                <a:ext cx="1481381" cy="1481554"/>
              </a:xfrm>
              <a:prstGeom prst="ellipse">
                <a:avLst/>
              </a:prstGeom>
              <a:solidFill>
                <a:schemeClr val="bg1"/>
              </a:solidFill>
              <a:ln w="8960" cap="flat">
                <a:noFill/>
                <a:prstDash val="solid"/>
                <a:miter/>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pic>
            <p:nvPicPr>
              <p:cNvPr id="32" name="Graphique 31" descr="Public cible avec un remplissage uni">
                <a:extLst>
                  <a:ext uri="{FF2B5EF4-FFF2-40B4-BE49-F238E27FC236}">
                    <a16:creationId xmlns:a16="http://schemas.microsoft.com/office/drawing/2014/main" id="{9C3E7EE1-4AE8-2B6F-18AA-512D96B7AEC2}"/>
                  </a:ext>
                </a:extLst>
              </p:cNvPr>
              <p:cNvPicPr/>
              <p:nvPr/>
            </p:nvPicPr>
            <p:blipFill>
              <a:blip r:embed="rId9">
                <a:extLst>
                  <a:ext uri="{96DAC541-7B7A-43D3-8B79-37D633B846F1}">
                    <asvg:svgBlip xmlns:asvg="http://schemas.microsoft.com/office/drawing/2016/SVG/main" r:embed="rId10"/>
                  </a:ext>
                </a:extLst>
              </a:blip>
              <a:stretch>
                <a:fillRect/>
              </a:stretch>
            </p:blipFill>
            <p:spPr>
              <a:xfrm>
                <a:off x="7449710" y="5022427"/>
                <a:ext cx="900000" cy="900000"/>
              </a:xfrm>
              <a:prstGeom prst="rect">
                <a:avLst/>
              </a:prstGeom>
            </p:spPr>
          </p:pic>
        </p:grpSp>
        <p:grpSp>
          <p:nvGrpSpPr>
            <p:cNvPr id="48" name="Groupe 47">
              <a:extLst>
                <a:ext uri="{FF2B5EF4-FFF2-40B4-BE49-F238E27FC236}">
                  <a16:creationId xmlns:a16="http://schemas.microsoft.com/office/drawing/2014/main" id="{0C244EAF-3A7A-A507-F90A-45566286773E}"/>
                </a:ext>
              </a:extLst>
            </p:cNvPr>
            <p:cNvGrpSpPr/>
            <p:nvPr/>
          </p:nvGrpSpPr>
          <p:grpSpPr>
            <a:xfrm>
              <a:off x="8959232" y="2447043"/>
              <a:ext cx="1884293" cy="1884513"/>
              <a:chOff x="8978448" y="2505453"/>
              <a:chExt cx="1884293" cy="1884513"/>
            </a:xfrm>
          </p:grpSpPr>
          <p:sp>
            <p:nvSpPr>
              <p:cNvPr id="20" name="Ellipse 19">
                <a:extLst>
                  <a:ext uri="{FF2B5EF4-FFF2-40B4-BE49-F238E27FC236}">
                    <a16:creationId xmlns:a16="http://schemas.microsoft.com/office/drawing/2014/main" id="{65964BF2-459A-E228-2891-AB67DB4DFBD5}"/>
                  </a:ext>
                </a:extLst>
              </p:cNvPr>
              <p:cNvSpPr/>
              <p:nvPr/>
            </p:nvSpPr>
            <p:spPr>
              <a:xfrm>
                <a:off x="8978448" y="2505453"/>
                <a:ext cx="1884293" cy="1884513"/>
              </a:xfrm>
              <a:prstGeom prst="ellipse">
                <a:avLst/>
              </a:prstGeom>
              <a:solidFill>
                <a:srgbClr val="002060"/>
              </a:solidFill>
              <a:ln w="8960" cap="flat">
                <a:no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sp>
            <p:nvSpPr>
              <p:cNvPr id="25" name="Ellipse 122">
                <a:extLst>
                  <a:ext uri="{FF2B5EF4-FFF2-40B4-BE49-F238E27FC236}">
                    <a16:creationId xmlns:a16="http://schemas.microsoft.com/office/drawing/2014/main" id="{B15C4FD9-1888-4823-DD61-BFB6EA10F68E}"/>
                  </a:ext>
                </a:extLst>
              </p:cNvPr>
              <p:cNvSpPr/>
              <p:nvPr/>
            </p:nvSpPr>
            <p:spPr>
              <a:xfrm>
                <a:off x="9179904" y="2706932"/>
                <a:ext cx="1481381" cy="1481554"/>
              </a:xfrm>
              <a:prstGeom prst="ellipse">
                <a:avLst/>
              </a:prstGeom>
              <a:solidFill>
                <a:schemeClr val="bg1"/>
              </a:solidFill>
              <a:ln w="8960" cap="flat">
                <a:noFill/>
                <a:prstDash val="solid"/>
                <a:miter/>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pic>
            <p:nvPicPr>
              <p:cNvPr id="34" name="Graphique 33" descr="Connecté avec un remplissage uni">
                <a:extLst>
                  <a:ext uri="{FF2B5EF4-FFF2-40B4-BE49-F238E27FC236}">
                    <a16:creationId xmlns:a16="http://schemas.microsoft.com/office/drawing/2014/main" id="{7AF90292-9C9A-5840-52CD-8CA166759AB4}"/>
                  </a:ext>
                </a:extLst>
              </p:cNvPr>
              <p:cNvPicPr/>
              <p:nvPr/>
            </p:nvPicPr>
            <p:blipFill>
              <a:blip r:embed="rId11">
                <a:extLst>
                  <a:ext uri="{96DAC541-7B7A-43D3-8B79-37D633B846F1}">
                    <asvg:svgBlip xmlns:asvg="http://schemas.microsoft.com/office/drawing/2016/SVG/main" r:embed="rId12"/>
                  </a:ext>
                </a:extLst>
              </a:blip>
              <a:stretch>
                <a:fillRect/>
              </a:stretch>
            </p:blipFill>
            <p:spPr>
              <a:xfrm>
                <a:off x="9468800" y="2995852"/>
                <a:ext cx="900000" cy="900000"/>
              </a:xfrm>
              <a:prstGeom prst="rect">
                <a:avLst/>
              </a:prstGeom>
            </p:spPr>
          </p:pic>
        </p:grpSp>
      </p:grpSp>
      <p:sp>
        <p:nvSpPr>
          <p:cNvPr id="35" name="TextBox 36">
            <a:extLst>
              <a:ext uri="{FF2B5EF4-FFF2-40B4-BE49-F238E27FC236}">
                <a16:creationId xmlns:a16="http://schemas.microsoft.com/office/drawing/2014/main" id="{1FB8F623-C89C-A22B-4D76-6E004D85C19D}"/>
              </a:ext>
            </a:extLst>
          </p:cNvPr>
          <p:cNvSpPr txBox="1"/>
          <p:nvPr/>
        </p:nvSpPr>
        <p:spPr>
          <a:xfrm>
            <a:off x="8905841" y="1332980"/>
            <a:ext cx="3103924" cy="954107"/>
          </a:xfrm>
          <a:prstGeom prst="rect">
            <a:avLst/>
          </a:prstGeom>
          <a:noFill/>
          <a:ln>
            <a:noFill/>
            <a:prstDash val="sysDot"/>
          </a:ln>
        </p:spPr>
        <p:txBody>
          <a:bodyPr wrap="square" lIns="0" r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Règles de raccordement au réseau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
                <a:srgbClr val="002060"/>
              </a:buClr>
              <a:buSzTx/>
              <a:buFont typeface="Wingdings" panose="05000000000000000000" pitchFamily="2" charset="2"/>
              <a:buChar char="q"/>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Producteurs, stockeurs, clients éligibles, vente de surplus</a:t>
            </a:r>
          </a:p>
        </p:txBody>
      </p:sp>
      <p:sp>
        <p:nvSpPr>
          <p:cNvPr id="36" name="ZoneTexte 35">
            <a:extLst>
              <a:ext uri="{FF2B5EF4-FFF2-40B4-BE49-F238E27FC236}">
                <a16:creationId xmlns:a16="http://schemas.microsoft.com/office/drawing/2014/main" id="{F62BBF6B-E17B-2CE0-A0C1-3CFC26D4136B}"/>
              </a:ext>
            </a:extLst>
          </p:cNvPr>
          <p:cNvSpPr txBox="1"/>
          <p:nvPr>
            <p:custDataLst>
              <p:tags r:id="rId1"/>
            </p:custDataLst>
          </p:nvPr>
        </p:nvSpPr>
        <p:spPr>
          <a:xfrm>
            <a:off x="141956" y="661963"/>
            <a:ext cx="11827437" cy="36933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L’ouverture du marché implique l’évolution de l’architecture du secteur …  </a:t>
            </a:r>
          </a:p>
        </p:txBody>
      </p:sp>
      <p:grpSp>
        <p:nvGrpSpPr>
          <p:cNvPr id="37" name="Groupe 36">
            <a:extLst>
              <a:ext uri="{FF2B5EF4-FFF2-40B4-BE49-F238E27FC236}">
                <a16:creationId xmlns:a16="http://schemas.microsoft.com/office/drawing/2014/main" id="{DB958B9D-6A72-78C0-A6AB-81733DDFD7F1}"/>
              </a:ext>
            </a:extLst>
          </p:cNvPr>
          <p:cNvGrpSpPr/>
          <p:nvPr/>
        </p:nvGrpSpPr>
        <p:grpSpPr>
          <a:xfrm>
            <a:off x="9021506" y="5482969"/>
            <a:ext cx="3065266" cy="361031"/>
            <a:chOff x="9195927" y="5390169"/>
            <a:chExt cx="2676684" cy="361031"/>
          </a:xfrm>
        </p:grpSpPr>
        <p:cxnSp>
          <p:nvCxnSpPr>
            <p:cNvPr id="50" name="Connecteur droit 49">
              <a:extLst>
                <a:ext uri="{FF2B5EF4-FFF2-40B4-BE49-F238E27FC236}">
                  <a16:creationId xmlns:a16="http://schemas.microsoft.com/office/drawing/2014/main" id="{5D3F68E9-5DDC-1B3D-7CAD-77051149E62C}"/>
                </a:ext>
              </a:extLst>
            </p:cNvPr>
            <p:cNvCxnSpPr>
              <a:cxnSpLocks/>
            </p:cNvCxnSpPr>
            <p:nvPr/>
          </p:nvCxnSpPr>
          <p:spPr>
            <a:xfrm flipV="1">
              <a:off x="9205452" y="5390169"/>
              <a:ext cx="0" cy="36103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1" name="Connecteur droit 50">
              <a:extLst>
                <a:ext uri="{FF2B5EF4-FFF2-40B4-BE49-F238E27FC236}">
                  <a16:creationId xmlns:a16="http://schemas.microsoft.com/office/drawing/2014/main" id="{9444A50F-055D-0AA5-DD37-B54B6BBC5FCC}"/>
                </a:ext>
              </a:extLst>
            </p:cNvPr>
            <p:cNvCxnSpPr>
              <a:cxnSpLocks/>
            </p:cNvCxnSpPr>
            <p:nvPr/>
          </p:nvCxnSpPr>
          <p:spPr>
            <a:xfrm flipH="1">
              <a:off x="9195927" y="5406836"/>
              <a:ext cx="2676684"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53" name="Groupe 52">
            <a:extLst>
              <a:ext uri="{FF2B5EF4-FFF2-40B4-BE49-F238E27FC236}">
                <a16:creationId xmlns:a16="http://schemas.microsoft.com/office/drawing/2014/main" id="{3A05002A-4012-B831-37A4-1BE94DF9921E}"/>
              </a:ext>
            </a:extLst>
          </p:cNvPr>
          <p:cNvGrpSpPr/>
          <p:nvPr/>
        </p:nvGrpSpPr>
        <p:grpSpPr>
          <a:xfrm>
            <a:off x="241757" y="5573544"/>
            <a:ext cx="2538041" cy="311287"/>
            <a:chOff x="150921" y="5373921"/>
            <a:chExt cx="2538041" cy="311287"/>
          </a:xfrm>
        </p:grpSpPr>
        <p:cxnSp>
          <p:nvCxnSpPr>
            <p:cNvPr id="56" name="Connecteur droit 55">
              <a:extLst>
                <a:ext uri="{FF2B5EF4-FFF2-40B4-BE49-F238E27FC236}">
                  <a16:creationId xmlns:a16="http://schemas.microsoft.com/office/drawing/2014/main" id="{EDD894AB-08D4-9647-EC4D-F7566CF5391B}"/>
                </a:ext>
              </a:extLst>
            </p:cNvPr>
            <p:cNvCxnSpPr>
              <a:cxnSpLocks/>
            </p:cNvCxnSpPr>
            <p:nvPr/>
          </p:nvCxnSpPr>
          <p:spPr>
            <a:xfrm flipV="1">
              <a:off x="2688962" y="5373921"/>
              <a:ext cx="0" cy="311287"/>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57" name="Connecteur droit 56">
              <a:extLst>
                <a:ext uri="{FF2B5EF4-FFF2-40B4-BE49-F238E27FC236}">
                  <a16:creationId xmlns:a16="http://schemas.microsoft.com/office/drawing/2014/main" id="{0B9878C2-77E1-0383-6AE6-9BDFDB7B7FB0}"/>
                </a:ext>
              </a:extLst>
            </p:cNvPr>
            <p:cNvCxnSpPr>
              <a:cxnSpLocks/>
            </p:cNvCxnSpPr>
            <p:nvPr/>
          </p:nvCxnSpPr>
          <p:spPr>
            <a:xfrm flipH="1">
              <a:off x="150921" y="5393913"/>
              <a:ext cx="2538041" cy="12923"/>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grpSp>
      <p:grpSp>
        <p:nvGrpSpPr>
          <p:cNvPr id="49" name="Groupe 48">
            <a:extLst>
              <a:ext uri="{FF2B5EF4-FFF2-40B4-BE49-F238E27FC236}">
                <a16:creationId xmlns:a16="http://schemas.microsoft.com/office/drawing/2014/main" id="{6DADC335-3608-2865-2E14-BB171B9E7846}"/>
              </a:ext>
            </a:extLst>
          </p:cNvPr>
          <p:cNvGrpSpPr/>
          <p:nvPr/>
        </p:nvGrpSpPr>
        <p:grpSpPr>
          <a:xfrm>
            <a:off x="251409" y="1362875"/>
            <a:ext cx="2847827" cy="315766"/>
            <a:chOff x="342475" y="1199554"/>
            <a:chExt cx="2536934" cy="315766"/>
          </a:xfrm>
        </p:grpSpPr>
        <p:cxnSp>
          <p:nvCxnSpPr>
            <p:cNvPr id="59" name="Connecteur droit 58">
              <a:extLst>
                <a:ext uri="{FF2B5EF4-FFF2-40B4-BE49-F238E27FC236}">
                  <a16:creationId xmlns:a16="http://schemas.microsoft.com/office/drawing/2014/main" id="{F6083610-B457-06BE-59BE-DC507F9267D2}"/>
                </a:ext>
              </a:extLst>
            </p:cNvPr>
            <p:cNvCxnSpPr>
              <a:cxnSpLocks/>
            </p:cNvCxnSpPr>
            <p:nvPr/>
          </p:nvCxnSpPr>
          <p:spPr>
            <a:xfrm flipV="1">
              <a:off x="2879409" y="1199554"/>
              <a:ext cx="0" cy="315766"/>
            </a:xfrm>
            <a:prstGeom prst="line">
              <a:avLst/>
            </a:prstGeom>
            <a:ln w="38100">
              <a:solidFill>
                <a:srgbClr val="A6CAEC"/>
              </a:solidFill>
            </a:ln>
          </p:spPr>
          <p:style>
            <a:lnRef idx="1">
              <a:schemeClr val="accent1"/>
            </a:lnRef>
            <a:fillRef idx="0">
              <a:schemeClr val="accent1"/>
            </a:fillRef>
            <a:effectRef idx="0">
              <a:schemeClr val="accent1"/>
            </a:effectRef>
            <a:fontRef idx="minor">
              <a:schemeClr val="tx1"/>
            </a:fontRef>
          </p:style>
        </p:cxnSp>
        <p:cxnSp>
          <p:nvCxnSpPr>
            <p:cNvPr id="60" name="Connecteur droit 59">
              <a:extLst>
                <a:ext uri="{FF2B5EF4-FFF2-40B4-BE49-F238E27FC236}">
                  <a16:creationId xmlns:a16="http://schemas.microsoft.com/office/drawing/2014/main" id="{30FB4666-F05C-5DFE-C04F-5F6E786CA778}"/>
                </a:ext>
              </a:extLst>
            </p:cNvPr>
            <p:cNvCxnSpPr>
              <a:cxnSpLocks/>
            </p:cNvCxnSpPr>
            <p:nvPr/>
          </p:nvCxnSpPr>
          <p:spPr>
            <a:xfrm flipH="1">
              <a:off x="342475" y="1497139"/>
              <a:ext cx="2530800" cy="0"/>
            </a:xfrm>
            <a:prstGeom prst="line">
              <a:avLst/>
            </a:prstGeom>
            <a:ln w="38100">
              <a:solidFill>
                <a:srgbClr val="A6CAEC"/>
              </a:solidFill>
            </a:ln>
          </p:spPr>
          <p:style>
            <a:lnRef idx="1">
              <a:schemeClr val="accent1"/>
            </a:lnRef>
            <a:fillRef idx="0">
              <a:schemeClr val="accent1"/>
            </a:fillRef>
            <a:effectRef idx="0">
              <a:schemeClr val="accent1"/>
            </a:effectRef>
            <a:fontRef idx="minor">
              <a:schemeClr val="tx1"/>
            </a:fontRef>
          </p:style>
        </p:cxnSp>
      </p:grpSp>
      <p:grpSp>
        <p:nvGrpSpPr>
          <p:cNvPr id="3" name="Groupe 2">
            <a:extLst>
              <a:ext uri="{FF2B5EF4-FFF2-40B4-BE49-F238E27FC236}">
                <a16:creationId xmlns:a16="http://schemas.microsoft.com/office/drawing/2014/main" id="{ED742409-4CC1-D9C7-7030-A02E4CB5B3A6}"/>
              </a:ext>
            </a:extLst>
          </p:cNvPr>
          <p:cNvGrpSpPr/>
          <p:nvPr/>
        </p:nvGrpSpPr>
        <p:grpSpPr>
          <a:xfrm>
            <a:off x="8838830" y="1359547"/>
            <a:ext cx="3054863" cy="315766"/>
            <a:chOff x="9175520" y="1214265"/>
            <a:chExt cx="2665074" cy="315766"/>
          </a:xfrm>
        </p:grpSpPr>
        <p:cxnSp>
          <p:nvCxnSpPr>
            <p:cNvPr id="67" name="Connecteur droit 66">
              <a:extLst>
                <a:ext uri="{FF2B5EF4-FFF2-40B4-BE49-F238E27FC236}">
                  <a16:creationId xmlns:a16="http://schemas.microsoft.com/office/drawing/2014/main" id="{69C01801-A3EF-CB6A-AEFE-996FFEF2C0E4}"/>
                </a:ext>
              </a:extLst>
            </p:cNvPr>
            <p:cNvCxnSpPr>
              <a:cxnSpLocks/>
            </p:cNvCxnSpPr>
            <p:nvPr/>
          </p:nvCxnSpPr>
          <p:spPr>
            <a:xfrm flipH="1">
              <a:off x="9179001" y="1497139"/>
              <a:ext cx="2661593" cy="13388"/>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8" name="Connecteur droit 67">
              <a:extLst>
                <a:ext uri="{FF2B5EF4-FFF2-40B4-BE49-F238E27FC236}">
                  <a16:creationId xmlns:a16="http://schemas.microsoft.com/office/drawing/2014/main" id="{55525872-1408-7070-3FD9-8EC8DBEF65E8}"/>
                </a:ext>
              </a:extLst>
            </p:cNvPr>
            <p:cNvCxnSpPr>
              <a:cxnSpLocks/>
            </p:cNvCxnSpPr>
            <p:nvPr/>
          </p:nvCxnSpPr>
          <p:spPr>
            <a:xfrm flipV="1">
              <a:off x="9175520" y="1214265"/>
              <a:ext cx="0" cy="315766"/>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74" name="TextBox 36">
            <a:extLst>
              <a:ext uri="{FF2B5EF4-FFF2-40B4-BE49-F238E27FC236}">
                <a16:creationId xmlns:a16="http://schemas.microsoft.com/office/drawing/2014/main" id="{A961058D-12AA-54E6-86AD-7D28C66897E4}"/>
              </a:ext>
            </a:extLst>
          </p:cNvPr>
          <p:cNvSpPr txBox="1"/>
          <p:nvPr/>
        </p:nvSpPr>
        <p:spPr>
          <a:xfrm>
            <a:off x="3768696" y="1717324"/>
            <a:ext cx="2286925" cy="523220"/>
          </a:xfrm>
          <a:prstGeom prst="rect">
            <a:avLst/>
          </a:prstGeom>
          <a:noFill/>
          <a:ln>
            <a:noFill/>
            <a:prstDash val="sysDot"/>
          </a:ln>
        </p:spPr>
        <p:txBody>
          <a:bodyPr wrap="square" lIns="0" rIns="0" rtlCol="0" anchor="b">
            <a:spAutoFit/>
          </a:bodyPr>
          <a:lstStyle/>
          <a:p>
            <a:pPr marL="171450" marR="0" lvl="0" indent="-171450" algn="l" defTabSz="914400" rtl="0" eaLnBrk="1" fontAlgn="auto" latinLnBrk="0" hangingPunct="1">
              <a:lnSpc>
                <a:spcPct val="100000"/>
              </a:lnSpc>
              <a:spcBef>
                <a:spcPts val="0"/>
              </a:spcBef>
              <a:spcAft>
                <a:spcPts val="0"/>
              </a:spcAft>
              <a:buClr>
                <a:srgbClr val="262626"/>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Production indépendante</a:t>
            </a:r>
          </a:p>
          <a:p>
            <a:pPr marL="171450" marR="0" lvl="0" indent="-171450" algn="l" defTabSz="914400" rtl="0" eaLnBrk="1" fontAlgn="auto" latinLnBrk="0" hangingPunct="1">
              <a:lnSpc>
                <a:spcPct val="100000"/>
              </a:lnSpc>
              <a:spcBef>
                <a:spcPts val="0"/>
              </a:spcBef>
              <a:spcAft>
                <a:spcPts val="0"/>
              </a:spcAft>
              <a:buClr>
                <a:srgbClr val="262626"/>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Stockage</a:t>
            </a:r>
          </a:p>
        </p:txBody>
      </p:sp>
      <p:grpSp>
        <p:nvGrpSpPr>
          <p:cNvPr id="84" name="Groupe 83">
            <a:extLst>
              <a:ext uri="{FF2B5EF4-FFF2-40B4-BE49-F238E27FC236}">
                <a16:creationId xmlns:a16="http://schemas.microsoft.com/office/drawing/2014/main" id="{4FC71619-CAA6-13E8-7986-9FDF1F37B140}"/>
              </a:ext>
            </a:extLst>
          </p:cNvPr>
          <p:cNvGrpSpPr/>
          <p:nvPr/>
        </p:nvGrpSpPr>
        <p:grpSpPr>
          <a:xfrm>
            <a:off x="3768696" y="1080701"/>
            <a:ext cx="4563453" cy="602573"/>
            <a:chOff x="3836725" y="822970"/>
            <a:chExt cx="3758373" cy="602573"/>
          </a:xfrm>
        </p:grpSpPr>
        <p:sp>
          <p:nvSpPr>
            <p:cNvPr id="31" name="TextBox 36">
              <a:extLst>
                <a:ext uri="{FF2B5EF4-FFF2-40B4-BE49-F238E27FC236}">
                  <a16:creationId xmlns:a16="http://schemas.microsoft.com/office/drawing/2014/main" id="{5345ECE7-64D8-BCAC-B9DC-221B769523E7}"/>
                </a:ext>
              </a:extLst>
            </p:cNvPr>
            <p:cNvSpPr txBox="1"/>
            <p:nvPr/>
          </p:nvSpPr>
          <p:spPr>
            <a:xfrm>
              <a:off x="3878625" y="822970"/>
              <a:ext cx="3716473" cy="523220"/>
            </a:xfrm>
            <a:prstGeom prst="rect">
              <a:avLst/>
            </a:prstGeom>
            <a:noFill/>
            <a:ln>
              <a:noFill/>
              <a:prstDash val="sysDot"/>
            </a:ln>
          </p:spPr>
          <p:txBody>
            <a:bodyPr wrap="square" lIns="0" r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Titre spécifique pour les activités concurrentielles</a:t>
              </a:r>
            </a:p>
          </p:txBody>
        </p:sp>
        <p:grpSp>
          <p:nvGrpSpPr>
            <p:cNvPr id="83" name="Groupe 82">
              <a:extLst>
                <a:ext uri="{FF2B5EF4-FFF2-40B4-BE49-F238E27FC236}">
                  <a16:creationId xmlns:a16="http://schemas.microsoft.com/office/drawing/2014/main" id="{C016EDA5-F5E7-A283-8826-FC6A2BAA8225}"/>
                </a:ext>
              </a:extLst>
            </p:cNvPr>
            <p:cNvGrpSpPr/>
            <p:nvPr/>
          </p:nvGrpSpPr>
          <p:grpSpPr>
            <a:xfrm>
              <a:off x="3836725" y="1100253"/>
              <a:ext cx="3758373" cy="325290"/>
              <a:chOff x="3836725" y="1100253"/>
              <a:chExt cx="3758373" cy="325290"/>
            </a:xfrm>
          </p:grpSpPr>
          <p:cxnSp>
            <p:nvCxnSpPr>
              <p:cNvPr id="64" name="Connecteur droit 63">
                <a:extLst>
                  <a:ext uri="{FF2B5EF4-FFF2-40B4-BE49-F238E27FC236}">
                    <a16:creationId xmlns:a16="http://schemas.microsoft.com/office/drawing/2014/main" id="{3484A07E-1B05-DE2C-7016-4CE45F7EFC5D}"/>
                  </a:ext>
                </a:extLst>
              </p:cNvPr>
              <p:cNvCxnSpPr>
                <a:cxnSpLocks/>
              </p:cNvCxnSpPr>
              <p:nvPr/>
            </p:nvCxnSpPr>
            <p:spPr>
              <a:xfrm flipH="1">
                <a:off x="3836725" y="1398816"/>
                <a:ext cx="3758373" cy="7808"/>
              </a:xfrm>
              <a:prstGeom prst="line">
                <a:avLst/>
              </a:prstGeom>
              <a:ln w="38100">
                <a:solidFill>
                  <a:srgbClr val="262626"/>
                </a:solidFill>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id="{E78FCC4A-5911-F7CF-444D-B8286B3CC33C}"/>
                  </a:ext>
                </a:extLst>
              </p:cNvPr>
              <p:cNvCxnSpPr>
                <a:cxnSpLocks/>
              </p:cNvCxnSpPr>
              <p:nvPr/>
            </p:nvCxnSpPr>
            <p:spPr>
              <a:xfrm flipV="1">
                <a:off x="3841185" y="1109777"/>
                <a:ext cx="0" cy="315766"/>
              </a:xfrm>
              <a:prstGeom prst="line">
                <a:avLst/>
              </a:prstGeom>
              <a:ln w="38100">
                <a:solidFill>
                  <a:srgbClr val="262626"/>
                </a:solidFill>
              </a:ln>
            </p:spPr>
            <p:style>
              <a:lnRef idx="1">
                <a:schemeClr val="accent1"/>
              </a:lnRef>
              <a:fillRef idx="0">
                <a:schemeClr val="accent1"/>
              </a:fillRef>
              <a:effectRef idx="0">
                <a:schemeClr val="accent1"/>
              </a:effectRef>
              <a:fontRef idx="minor">
                <a:schemeClr val="tx1"/>
              </a:fontRef>
            </p:style>
          </p:cxnSp>
          <p:cxnSp>
            <p:nvCxnSpPr>
              <p:cNvPr id="82" name="Connecteur droit 81">
                <a:extLst>
                  <a:ext uri="{FF2B5EF4-FFF2-40B4-BE49-F238E27FC236}">
                    <a16:creationId xmlns:a16="http://schemas.microsoft.com/office/drawing/2014/main" id="{56934BCF-A7E4-426C-5408-13E0C99EC3BE}"/>
                  </a:ext>
                </a:extLst>
              </p:cNvPr>
              <p:cNvCxnSpPr>
                <a:cxnSpLocks/>
              </p:cNvCxnSpPr>
              <p:nvPr/>
            </p:nvCxnSpPr>
            <p:spPr>
              <a:xfrm flipV="1">
                <a:off x="7595098" y="1100253"/>
                <a:ext cx="0" cy="315766"/>
              </a:xfrm>
              <a:prstGeom prst="line">
                <a:avLst/>
              </a:prstGeom>
              <a:ln w="38100">
                <a:solidFill>
                  <a:srgbClr val="262626"/>
                </a:solidFill>
              </a:ln>
            </p:spPr>
            <p:style>
              <a:lnRef idx="1">
                <a:schemeClr val="accent1"/>
              </a:lnRef>
              <a:fillRef idx="0">
                <a:schemeClr val="accent1"/>
              </a:fillRef>
              <a:effectRef idx="0">
                <a:schemeClr val="accent1"/>
              </a:effectRef>
              <a:fontRef idx="minor">
                <a:schemeClr val="tx1"/>
              </a:fontRef>
            </p:style>
          </p:cxnSp>
        </p:grpSp>
      </p:grpSp>
      <p:sp>
        <p:nvSpPr>
          <p:cNvPr id="46" name="TextBox 36">
            <a:extLst>
              <a:ext uri="{FF2B5EF4-FFF2-40B4-BE49-F238E27FC236}">
                <a16:creationId xmlns:a16="http://schemas.microsoft.com/office/drawing/2014/main" id="{541F799C-B967-15CC-637A-720AE1D98CDD}"/>
              </a:ext>
            </a:extLst>
          </p:cNvPr>
          <p:cNvSpPr txBox="1"/>
          <p:nvPr/>
        </p:nvSpPr>
        <p:spPr>
          <a:xfrm>
            <a:off x="6391534" y="1701190"/>
            <a:ext cx="1865053" cy="523220"/>
          </a:xfrm>
          <a:prstGeom prst="rect">
            <a:avLst/>
          </a:prstGeom>
          <a:noFill/>
          <a:ln>
            <a:noFill/>
            <a:prstDash val="sysDot"/>
          </a:ln>
        </p:spPr>
        <p:txBody>
          <a:bodyPr wrap="square" lIns="0" rIns="0" rtlCol="0" anchor="b">
            <a:spAutoFit/>
          </a:bodyPr>
          <a:lstStyle/>
          <a:p>
            <a:pPr marL="171450" marR="0" lvl="0" indent="-171450" algn="l" defTabSz="914400" rtl="0" eaLnBrk="1" fontAlgn="auto" latinLnBrk="0" hangingPunct="1">
              <a:lnSpc>
                <a:spcPct val="100000"/>
              </a:lnSpc>
              <a:spcBef>
                <a:spcPts val="0"/>
              </a:spcBef>
              <a:spcAft>
                <a:spcPts val="0"/>
              </a:spcAft>
              <a:buClr>
                <a:srgbClr val="262626"/>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Vente de surplus</a:t>
            </a:r>
          </a:p>
          <a:p>
            <a:pPr marL="171450" marR="0" lvl="0" indent="-171450" algn="l" defTabSz="914400" rtl="0" eaLnBrk="1" fontAlgn="auto" latinLnBrk="0" hangingPunct="1">
              <a:lnSpc>
                <a:spcPct val="100000"/>
              </a:lnSpc>
              <a:spcBef>
                <a:spcPts val="0"/>
              </a:spcBef>
              <a:spcAft>
                <a:spcPts val="0"/>
              </a:spcAft>
              <a:buClr>
                <a:srgbClr val="262626"/>
              </a:buClr>
              <a:buSzTx/>
              <a:buFont typeface="Wingdings" panose="05000000000000000000" pitchFamily="2" charset="2"/>
              <a:buChar char="q"/>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Commercialisation</a:t>
            </a:r>
          </a:p>
        </p:txBody>
      </p:sp>
    </p:spTree>
    <p:extLst>
      <p:ext uri="{BB962C8B-B14F-4D97-AF65-F5344CB8AC3E}">
        <p14:creationId xmlns:p14="http://schemas.microsoft.com/office/powerpoint/2010/main" val="3545565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1B5B3-5F77-0BCC-E9C6-36AC0A280333}"/>
            </a:ext>
          </a:extLst>
        </p:cNvPr>
        <p:cNvGrpSpPr/>
        <p:nvPr/>
      </p:nvGrpSpPr>
      <p:grpSpPr>
        <a:xfrm>
          <a:off x="0" y="0"/>
          <a:ext cx="0" cy="0"/>
          <a:chOff x="0" y="0"/>
          <a:chExt cx="0" cy="0"/>
        </a:xfrm>
      </p:grpSpPr>
      <p:grpSp>
        <p:nvGrpSpPr>
          <p:cNvPr id="47" name="Groupe 46">
            <a:extLst>
              <a:ext uri="{FF2B5EF4-FFF2-40B4-BE49-F238E27FC236}">
                <a16:creationId xmlns:a16="http://schemas.microsoft.com/office/drawing/2014/main" id="{34A1D6D5-C7F5-5A45-2E39-584A59B511A9}"/>
              </a:ext>
            </a:extLst>
          </p:cNvPr>
          <p:cNvGrpSpPr/>
          <p:nvPr/>
        </p:nvGrpSpPr>
        <p:grpSpPr>
          <a:xfrm>
            <a:off x="174600" y="706725"/>
            <a:ext cx="11774653" cy="369332"/>
            <a:chOff x="141956" y="661963"/>
            <a:chExt cx="12191999" cy="369332"/>
          </a:xfrm>
        </p:grpSpPr>
        <p:sp>
          <p:nvSpPr>
            <p:cNvPr id="54" name="ZoneTexte 53">
              <a:extLst>
                <a:ext uri="{FF2B5EF4-FFF2-40B4-BE49-F238E27FC236}">
                  <a16:creationId xmlns:a16="http://schemas.microsoft.com/office/drawing/2014/main" id="{F34C867E-3D95-D7EB-D4ED-E8B75320BD13}"/>
                </a:ext>
              </a:extLst>
            </p:cNvPr>
            <p:cNvSpPr txBox="1"/>
            <p:nvPr>
              <p:custDataLst>
                <p:tags r:id="rId1"/>
              </p:custDataLst>
            </p:nvPr>
          </p:nvSpPr>
          <p:spPr>
            <a:xfrm>
              <a:off x="141956" y="661963"/>
              <a:ext cx="12191999" cy="36933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Et elle implique aussi une évolution du cadre institutionnel </a:t>
              </a:r>
            </a:p>
          </p:txBody>
        </p:sp>
        <p:cxnSp>
          <p:nvCxnSpPr>
            <p:cNvPr id="55" name="Connecteur droit 54">
              <a:extLst>
                <a:ext uri="{FF2B5EF4-FFF2-40B4-BE49-F238E27FC236}">
                  <a16:creationId xmlns:a16="http://schemas.microsoft.com/office/drawing/2014/main" id="{7879245A-52F5-AED7-BA68-7AE587E8B2E5}"/>
                </a:ext>
              </a:extLst>
            </p:cNvPr>
            <p:cNvCxnSpPr>
              <a:cxnSpLocks/>
            </p:cNvCxnSpPr>
            <p:nvPr/>
          </p:nvCxnSpPr>
          <p:spPr>
            <a:xfrm>
              <a:off x="233211" y="1013137"/>
              <a:ext cx="11660489" cy="4122"/>
            </a:xfrm>
            <a:prstGeom prst="line">
              <a:avLst/>
            </a:prstGeom>
            <a:noFill/>
            <a:ln w="28575" cap="flat" cmpd="sng" algn="ctr">
              <a:solidFill>
                <a:srgbClr val="002060"/>
              </a:solidFill>
              <a:prstDash val="solid"/>
              <a:miter lim="800000"/>
            </a:ln>
            <a:effectLst/>
          </p:spPr>
        </p:cxnSp>
      </p:grpSp>
      <p:sp>
        <p:nvSpPr>
          <p:cNvPr id="58" name="Rectangle 57">
            <a:extLst>
              <a:ext uri="{FF2B5EF4-FFF2-40B4-BE49-F238E27FC236}">
                <a16:creationId xmlns:a16="http://schemas.microsoft.com/office/drawing/2014/main" id="{1E4AA451-813F-5B46-3487-0C8EDD5AB5A6}"/>
              </a:ext>
            </a:extLst>
          </p:cNvPr>
          <p:cNvSpPr/>
          <p:nvPr/>
        </p:nvSpPr>
        <p:spPr>
          <a:xfrm>
            <a:off x="594888" y="4577162"/>
            <a:ext cx="2175239" cy="983191"/>
          </a:xfrm>
          <a:prstGeom prst="rect">
            <a:avLst/>
          </a:prstGeom>
          <a:noFill/>
          <a:ln w="1905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Monopole verticalement intégré</a:t>
            </a:r>
          </a:p>
        </p:txBody>
      </p:sp>
      <p:sp>
        <p:nvSpPr>
          <p:cNvPr id="61" name="ZoneTexte 60">
            <a:extLst>
              <a:ext uri="{FF2B5EF4-FFF2-40B4-BE49-F238E27FC236}">
                <a16:creationId xmlns:a16="http://schemas.microsoft.com/office/drawing/2014/main" id="{5665F7B2-1454-067F-FFC8-3B13BBF871BF}"/>
              </a:ext>
            </a:extLst>
          </p:cNvPr>
          <p:cNvSpPr txBox="1"/>
          <p:nvPr/>
        </p:nvSpPr>
        <p:spPr>
          <a:xfrm>
            <a:off x="530396" y="2216239"/>
            <a:ext cx="2304221" cy="877163"/>
          </a:xfrm>
          <a:prstGeom prst="rect">
            <a:avLst/>
          </a:prstGeom>
          <a:solidFill>
            <a:sysClr val="window" lastClr="FFFFFF"/>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fr-FR" sz="1600" b="1"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Ministère en charge de l’électricité</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Tutelle sur l’opérateur</a:t>
            </a:r>
          </a:p>
        </p:txBody>
      </p:sp>
      <p:sp>
        <p:nvSpPr>
          <p:cNvPr id="62" name="ZoneTexte 61">
            <a:extLst>
              <a:ext uri="{FF2B5EF4-FFF2-40B4-BE49-F238E27FC236}">
                <a16:creationId xmlns:a16="http://schemas.microsoft.com/office/drawing/2014/main" id="{F4409997-FEF8-C868-298D-32B986583334}"/>
              </a:ext>
            </a:extLst>
          </p:cNvPr>
          <p:cNvSpPr txBox="1"/>
          <p:nvPr/>
        </p:nvSpPr>
        <p:spPr>
          <a:xfrm>
            <a:off x="444829" y="1083039"/>
            <a:ext cx="281156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D’un cadre décisionnel vertical…</a:t>
            </a:r>
          </a:p>
        </p:txBody>
      </p:sp>
      <p:sp>
        <p:nvSpPr>
          <p:cNvPr id="63" name="ZoneTexte 62">
            <a:extLst>
              <a:ext uri="{FF2B5EF4-FFF2-40B4-BE49-F238E27FC236}">
                <a16:creationId xmlns:a16="http://schemas.microsoft.com/office/drawing/2014/main" id="{46CB8196-F524-7AD6-85D1-98AB1706A8FF}"/>
              </a:ext>
            </a:extLst>
          </p:cNvPr>
          <p:cNvSpPr txBox="1"/>
          <p:nvPr/>
        </p:nvSpPr>
        <p:spPr>
          <a:xfrm>
            <a:off x="3332602" y="1083039"/>
            <a:ext cx="819146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…Vers un cadre impliquant une multitude d’acteurs qui doivent trouver chacun sa place…</a:t>
            </a:r>
          </a:p>
        </p:txBody>
      </p:sp>
      <p:sp>
        <p:nvSpPr>
          <p:cNvPr id="66" name="Flèche : chevron 65">
            <a:extLst>
              <a:ext uri="{FF2B5EF4-FFF2-40B4-BE49-F238E27FC236}">
                <a16:creationId xmlns:a16="http://schemas.microsoft.com/office/drawing/2014/main" id="{7ADAE5CC-7E87-C981-7D64-8D440686E57E}"/>
              </a:ext>
            </a:extLst>
          </p:cNvPr>
          <p:cNvSpPr>
            <a:spLocks noChangeAspect="1"/>
          </p:cNvSpPr>
          <p:nvPr/>
        </p:nvSpPr>
        <p:spPr>
          <a:xfrm>
            <a:off x="3295127" y="3081966"/>
            <a:ext cx="704170" cy="1161379"/>
          </a:xfrm>
          <a:prstGeom prst="chevron">
            <a:avLst>
              <a:gd name="adj" fmla="val 42336"/>
            </a:avLst>
          </a:prstGeom>
          <a:solidFill>
            <a:srgbClr val="8A0000"/>
          </a:solidFill>
          <a:ln w="381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grpSp>
        <p:nvGrpSpPr>
          <p:cNvPr id="69" name="Groupe 68">
            <a:extLst>
              <a:ext uri="{FF2B5EF4-FFF2-40B4-BE49-F238E27FC236}">
                <a16:creationId xmlns:a16="http://schemas.microsoft.com/office/drawing/2014/main" id="{44801780-4B3A-A9CA-C6FA-A51AE7F5A6B6}"/>
              </a:ext>
            </a:extLst>
          </p:cNvPr>
          <p:cNvGrpSpPr/>
          <p:nvPr/>
        </p:nvGrpSpPr>
        <p:grpSpPr>
          <a:xfrm>
            <a:off x="4848314" y="1425000"/>
            <a:ext cx="5326958" cy="5331484"/>
            <a:chOff x="5960056" y="1442877"/>
            <a:chExt cx="5015363" cy="5019624"/>
          </a:xfrm>
        </p:grpSpPr>
        <p:grpSp>
          <p:nvGrpSpPr>
            <p:cNvPr id="70" name="Groupe 69">
              <a:extLst>
                <a:ext uri="{FF2B5EF4-FFF2-40B4-BE49-F238E27FC236}">
                  <a16:creationId xmlns:a16="http://schemas.microsoft.com/office/drawing/2014/main" id="{0547C9A2-45F7-0A9A-BACC-167858125ED2}"/>
                </a:ext>
              </a:extLst>
            </p:cNvPr>
            <p:cNvGrpSpPr>
              <a:grpSpLocks noChangeAspect="1"/>
            </p:cNvGrpSpPr>
            <p:nvPr/>
          </p:nvGrpSpPr>
          <p:grpSpPr>
            <a:xfrm>
              <a:off x="5960056" y="1442877"/>
              <a:ext cx="5015363" cy="5019624"/>
              <a:chOff x="7309249" y="2589988"/>
              <a:chExt cx="3107785" cy="3110432"/>
            </a:xfrm>
          </p:grpSpPr>
          <p:grpSp>
            <p:nvGrpSpPr>
              <p:cNvPr id="75" name="Groupe 74">
                <a:extLst>
                  <a:ext uri="{FF2B5EF4-FFF2-40B4-BE49-F238E27FC236}">
                    <a16:creationId xmlns:a16="http://schemas.microsoft.com/office/drawing/2014/main" id="{66D0B66D-7F6E-B858-9490-43B56C483184}"/>
                  </a:ext>
                </a:extLst>
              </p:cNvPr>
              <p:cNvGrpSpPr/>
              <p:nvPr/>
            </p:nvGrpSpPr>
            <p:grpSpPr>
              <a:xfrm>
                <a:off x="7309249" y="2589988"/>
                <a:ext cx="3107785" cy="3110432"/>
                <a:chOff x="4460165" y="2291604"/>
                <a:chExt cx="3107785" cy="3110432"/>
              </a:xfrm>
            </p:grpSpPr>
            <p:sp>
              <p:nvSpPr>
                <p:cNvPr id="93" name="Freeform: Shape 3">
                  <a:extLst>
                    <a:ext uri="{FF2B5EF4-FFF2-40B4-BE49-F238E27FC236}">
                      <a16:creationId xmlns:a16="http://schemas.microsoft.com/office/drawing/2014/main" id="{44943E65-7E83-DBCC-3E61-86007B1CC09E}"/>
                    </a:ext>
                  </a:extLst>
                </p:cNvPr>
                <p:cNvSpPr/>
                <p:nvPr/>
              </p:nvSpPr>
              <p:spPr>
                <a:xfrm>
                  <a:off x="5660391" y="2291604"/>
                  <a:ext cx="1199194" cy="1245952"/>
                </a:xfrm>
                <a:custGeom>
                  <a:avLst/>
                  <a:gdLst>
                    <a:gd name="connsiteX0" fmla="*/ 449936 w 1494279"/>
                    <a:gd name="connsiteY0" fmla="*/ 0 h 1552547"/>
                    <a:gd name="connsiteX1" fmla="*/ 1381208 w 1494279"/>
                    <a:gd name="connsiteY1" fmla="*/ 235807 h 1552547"/>
                    <a:gd name="connsiteX2" fmla="*/ 1494279 w 1494279"/>
                    <a:gd name="connsiteY2" fmla="*/ 304499 h 1552547"/>
                    <a:gd name="connsiteX3" fmla="*/ 1203523 w 1494279"/>
                    <a:gd name="connsiteY3" fmla="*/ 1552547 h 1552547"/>
                    <a:gd name="connsiteX4" fmla="*/ 0 w 1494279"/>
                    <a:gd name="connsiteY4" fmla="*/ 54141 h 1552547"/>
                    <a:gd name="connsiteX5" fmla="*/ 56188 w 1494279"/>
                    <a:gd name="connsiteY5" fmla="*/ 39693 h 1552547"/>
                    <a:gd name="connsiteX6" fmla="*/ 449936 w 1494279"/>
                    <a:gd name="connsiteY6" fmla="*/ 0 h 1552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4279" h="1552547">
                      <a:moveTo>
                        <a:pt x="449936" y="0"/>
                      </a:moveTo>
                      <a:cubicBezTo>
                        <a:pt x="787132" y="0"/>
                        <a:pt x="1104376" y="85422"/>
                        <a:pt x="1381208" y="235807"/>
                      </a:cubicBezTo>
                      <a:lnTo>
                        <a:pt x="1494279" y="304499"/>
                      </a:lnTo>
                      <a:lnTo>
                        <a:pt x="1203523" y="1552547"/>
                      </a:lnTo>
                      <a:lnTo>
                        <a:pt x="0" y="54141"/>
                      </a:lnTo>
                      <a:lnTo>
                        <a:pt x="56188" y="39693"/>
                      </a:lnTo>
                      <a:cubicBezTo>
                        <a:pt x="183372" y="13668"/>
                        <a:pt x="315058" y="0"/>
                        <a:pt x="449936" y="0"/>
                      </a:cubicBezTo>
                      <a:close/>
                    </a:path>
                  </a:pathLst>
                </a:custGeom>
                <a:solidFill>
                  <a:srgbClr val="0E2841">
                    <a:lumMod val="25000"/>
                    <a:lumOff val="75000"/>
                  </a:srgbClr>
                </a:solidFill>
                <a:ln w="38100" cap="rnd" cmpd="sng" algn="ctr">
                  <a:noFill/>
                  <a:prstDash val="solid"/>
                  <a:round/>
                </a:ln>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94" name="Freeform: Shape 5">
                  <a:extLst>
                    <a:ext uri="{FF2B5EF4-FFF2-40B4-BE49-F238E27FC236}">
                      <a16:creationId xmlns:a16="http://schemas.microsoft.com/office/drawing/2014/main" id="{91DFC175-DB78-2503-FF47-29FB4696E0F4}"/>
                    </a:ext>
                  </a:extLst>
                </p:cNvPr>
                <p:cNvSpPr/>
                <p:nvPr/>
              </p:nvSpPr>
              <p:spPr>
                <a:xfrm>
                  <a:off x="4609955" y="2357618"/>
                  <a:ext cx="1594562" cy="827617"/>
                </a:xfrm>
                <a:custGeom>
                  <a:avLst/>
                  <a:gdLst>
                    <a:gd name="connsiteX0" fmla="*/ 1158614 w 1986933"/>
                    <a:gd name="connsiteY0" fmla="*/ 0 h 1031271"/>
                    <a:gd name="connsiteX1" fmla="*/ 1986933 w 1986933"/>
                    <a:gd name="connsiteY1" fmla="*/ 1031271 h 1031271"/>
                    <a:gd name="connsiteX2" fmla="*/ 0 w 1986933"/>
                    <a:gd name="connsiteY2" fmla="*/ 1031271 h 1031271"/>
                    <a:gd name="connsiteX3" fmla="*/ 51879 w 1986933"/>
                    <a:gd name="connsiteY3" fmla="*/ 923577 h 1031271"/>
                    <a:gd name="connsiteX4" fmla="*/ 1009333 w 1986933"/>
                    <a:gd name="connsiteY4" fmla="*/ 54637 h 1031271"/>
                    <a:gd name="connsiteX5" fmla="*/ 1158614 w 1986933"/>
                    <a:gd name="connsiteY5" fmla="*/ 0 h 103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6933" h="1031271">
                      <a:moveTo>
                        <a:pt x="1158614" y="0"/>
                      </a:moveTo>
                      <a:lnTo>
                        <a:pt x="1986933" y="1031271"/>
                      </a:lnTo>
                      <a:lnTo>
                        <a:pt x="0" y="1031271"/>
                      </a:lnTo>
                      <a:lnTo>
                        <a:pt x="51879" y="923577"/>
                      </a:lnTo>
                      <a:cubicBezTo>
                        <a:pt x="262418" y="536011"/>
                        <a:pt x="600283" y="227651"/>
                        <a:pt x="1009333" y="54637"/>
                      </a:cubicBezTo>
                      <a:lnTo>
                        <a:pt x="1158614" y="0"/>
                      </a:lnTo>
                      <a:close/>
                    </a:path>
                  </a:pathLst>
                </a:custGeom>
                <a:solidFill>
                  <a:srgbClr val="0E2841">
                    <a:lumMod val="25000"/>
                    <a:lumOff val="75000"/>
                  </a:srgbClr>
                </a:solidFill>
                <a:ln w="38100" cap="rnd" cmpd="sng" algn="ctr">
                  <a:noFill/>
                  <a:prstDash val="solid"/>
                  <a:round/>
                </a:ln>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95" name="Freeform: Shape 6">
                  <a:extLst>
                    <a:ext uri="{FF2B5EF4-FFF2-40B4-BE49-F238E27FC236}">
                      <a16:creationId xmlns:a16="http://schemas.microsoft.com/office/drawing/2014/main" id="{5157874E-5FD0-18CF-1435-F25CF3711A7F}"/>
                    </a:ext>
                  </a:extLst>
                </p:cNvPr>
                <p:cNvSpPr/>
                <p:nvPr/>
              </p:nvSpPr>
              <p:spPr>
                <a:xfrm>
                  <a:off x="6595204" y="2605576"/>
                  <a:ext cx="957841" cy="1504256"/>
                </a:xfrm>
                <a:custGeom>
                  <a:avLst/>
                  <a:gdLst>
                    <a:gd name="connsiteX0" fmla="*/ 436678 w 1193536"/>
                    <a:gd name="connsiteY0" fmla="*/ 0 h 1874411"/>
                    <a:gd name="connsiteX1" fmla="*/ 499308 w 1193536"/>
                    <a:gd name="connsiteY1" fmla="*/ 46834 h 1874411"/>
                    <a:gd name="connsiteX2" fmla="*/ 1170598 w 1193536"/>
                    <a:gd name="connsiteY2" fmla="*/ 1160692 h 1874411"/>
                    <a:gd name="connsiteX3" fmla="*/ 1193536 w 1193536"/>
                    <a:gd name="connsiteY3" fmla="*/ 1310985 h 1874411"/>
                    <a:gd name="connsiteX4" fmla="*/ 0 w 1193536"/>
                    <a:gd name="connsiteY4" fmla="*/ 1874411 h 1874411"/>
                    <a:gd name="connsiteX5" fmla="*/ 436678 w 1193536"/>
                    <a:gd name="connsiteY5" fmla="*/ 0 h 187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3536" h="1874411">
                      <a:moveTo>
                        <a:pt x="436678" y="0"/>
                      </a:moveTo>
                      <a:lnTo>
                        <a:pt x="499308" y="46834"/>
                      </a:lnTo>
                      <a:cubicBezTo>
                        <a:pt x="837031" y="325547"/>
                        <a:pt x="1079508" y="715547"/>
                        <a:pt x="1170598" y="1160692"/>
                      </a:cubicBezTo>
                      <a:lnTo>
                        <a:pt x="1193536" y="1310985"/>
                      </a:lnTo>
                      <a:lnTo>
                        <a:pt x="0" y="1874411"/>
                      </a:lnTo>
                      <a:lnTo>
                        <a:pt x="436678" y="0"/>
                      </a:lnTo>
                      <a:close/>
                    </a:path>
                  </a:pathLst>
                </a:custGeom>
                <a:solidFill>
                  <a:srgbClr val="0E2841">
                    <a:lumMod val="25000"/>
                    <a:lumOff val="75000"/>
                  </a:srgbClr>
                </a:solidFill>
                <a:ln w="38100" cap="rnd" cmpd="sng" algn="ctr">
                  <a:noFill/>
                  <a:prstDash val="solid"/>
                  <a:round/>
                </a:ln>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96" name="Freeform: Shape 7">
                  <a:extLst>
                    <a:ext uri="{FF2B5EF4-FFF2-40B4-BE49-F238E27FC236}">
                      <a16:creationId xmlns:a16="http://schemas.microsoft.com/office/drawing/2014/main" id="{03AAF201-FA05-3711-1F3A-47BEBC2C9323}"/>
                    </a:ext>
                  </a:extLst>
                </p:cNvPr>
                <p:cNvSpPr/>
                <p:nvPr/>
              </p:nvSpPr>
              <p:spPr>
                <a:xfrm>
                  <a:off x="4460165" y="3287186"/>
                  <a:ext cx="1196118" cy="1263241"/>
                </a:xfrm>
                <a:custGeom>
                  <a:avLst/>
                  <a:gdLst>
                    <a:gd name="connsiteX0" fmla="*/ 120350 w 1490446"/>
                    <a:gd name="connsiteY0" fmla="*/ 0 h 1574090"/>
                    <a:gd name="connsiteX1" fmla="*/ 1490446 w 1490446"/>
                    <a:gd name="connsiteY1" fmla="*/ 0 h 1574090"/>
                    <a:gd name="connsiteX2" fmla="*/ 222801 w 1490446"/>
                    <a:gd name="connsiteY2" fmla="*/ 1574090 h 1574090"/>
                    <a:gd name="connsiteX3" fmla="*/ 153535 w 1490446"/>
                    <a:gd name="connsiteY3" fmla="*/ 1430303 h 1574090"/>
                    <a:gd name="connsiteX4" fmla="*/ 0 w 1490446"/>
                    <a:gd name="connsiteY4" fmla="*/ 669816 h 1574090"/>
                    <a:gd name="connsiteX5" fmla="*/ 87837 w 1490446"/>
                    <a:gd name="connsiteY5" fmla="*/ 88831 h 1574090"/>
                    <a:gd name="connsiteX6" fmla="*/ 120350 w 1490446"/>
                    <a:gd name="connsiteY6" fmla="*/ 0 h 157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0446" h="1574090">
                      <a:moveTo>
                        <a:pt x="120350" y="0"/>
                      </a:moveTo>
                      <a:lnTo>
                        <a:pt x="1490446" y="0"/>
                      </a:lnTo>
                      <a:lnTo>
                        <a:pt x="222801" y="1574090"/>
                      </a:lnTo>
                      <a:lnTo>
                        <a:pt x="153535" y="1430303"/>
                      </a:lnTo>
                      <a:cubicBezTo>
                        <a:pt x="54670" y="1196560"/>
                        <a:pt x="0" y="939572"/>
                        <a:pt x="0" y="669816"/>
                      </a:cubicBezTo>
                      <a:cubicBezTo>
                        <a:pt x="0" y="467499"/>
                        <a:pt x="30752" y="272364"/>
                        <a:pt x="87837" y="88831"/>
                      </a:cubicBezTo>
                      <a:lnTo>
                        <a:pt x="120350" y="0"/>
                      </a:lnTo>
                      <a:close/>
                    </a:path>
                  </a:pathLst>
                </a:custGeom>
                <a:solidFill>
                  <a:srgbClr val="0E2841">
                    <a:lumMod val="25000"/>
                    <a:lumOff val="75000"/>
                  </a:srgbClr>
                </a:solidFill>
                <a:ln w="38100" cap="rnd" cmpd="sng" algn="ctr">
                  <a:noFill/>
                  <a:prstDash val="solid"/>
                  <a:round/>
                </a:ln>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97" name="Freeform: Shape 8">
                  <a:extLst>
                    <a:ext uri="{FF2B5EF4-FFF2-40B4-BE49-F238E27FC236}">
                      <a16:creationId xmlns:a16="http://schemas.microsoft.com/office/drawing/2014/main" id="{DADE5885-AE30-3BFA-0F00-8C9FC1B5466C}"/>
                    </a:ext>
                  </a:extLst>
                </p:cNvPr>
                <p:cNvSpPr/>
                <p:nvPr/>
              </p:nvSpPr>
              <p:spPr>
                <a:xfrm>
                  <a:off x="6175637" y="3776035"/>
                  <a:ext cx="1392313" cy="1126104"/>
                </a:xfrm>
                <a:custGeom>
                  <a:avLst/>
                  <a:gdLst>
                    <a:gd name="connsiteX0" fmla="*/ 1730906 w 1734917"/>
                    <a:gd name="connsiteY0" fmla="*/ 0 h 1403206"/>
                    <a:gd name="connsiteX1" fmla="*/ 1734917 w 1734917"/>
                    <a:gd name="connsiteY1" fmla="*/ 79438 h 1403206"/>
                    <a:gd name="connsiteX2" fmla="*/ 1288776 w 1734917"/>
                    <a:gd name="connsiteY2" fmla="*/ 1322203 h 1403206"/>
                    <a:gd name="connsiteX3" fmla="*/ 1215155 w 1734917"/>
                    <a:gd name="connsiteY3" fmla="*/ 1403206 h 1403206"/>
                    <a:gd name="connsiteX4" fmla="*/ 0 w 1734917"/>
                    <a:gd name="connsiteY4" fmla="*/ 817100 h 1403206"/>
                    <a:gd name="connsiteX5" fmla="*/ 1730906 w 1734917"/>
                    <a:gd name="connsiteY5" fmla="*/ 0 h 140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4917" h="1403206">
                      <a:moveTo>
                        <a:pt x="1730906" y="0"/>
                      </a:moveTo>
                      <a:lnTo>
                        <a:pt x="1734917" y="79438"/>
                      </a:lnTo>
                      <a:cubicBezTo>
                        <a:pt x="1734917" y="551512"/>
                        <a:pt x="1567490" y="984480"/>
                        <a:pt x="1288776" y="1322203"/>
                      </a:cubicBezTo>
                      <a:lnTo>
                        <a:pt x="1215155" y="1403206"/>
                      </a:lnTo>
                      <a:lnTo>
                        <a:pt x="0" y="817100"/>
                      </a:lnTo>
                      <a:lnTo>
                        <a:pt x="1730906" y="0"/>
                      </a:lnTo>
                      <a:close/>
                    </a:path>
                  </a:pathLst>
                </a:custGeom>
                <a:solidFill>
                  <a:srgbClr val="0E2841">
                    <a:lumMod val="25000"/>
                    <a:lumOff val="75000"/>
                  </a:srgbClr>
                </a:solidFill>
                <a:ln w="38100" cap="rnd" cmpd="sng" algn="ctr">
                  <a:noFill/>
                  <a:prstDash val="solid"/>
                  <a:round/>
                </a:ln>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98" name="Freeform: Shape 9">
                  <a:extLst>
                    <a:ext uri="{FF2B5EF4-FFF2-40B4-BE49-F238E27FC236}">
                      <a16:creationId xmlns:a16="http://schemas.microsoft.com/office/drawing/2014/main" id="{98A3FF31-C519-FA47-1E58-9B28610810B6}"/>
                    </a:ext>
                  </a:extLst>
                </p:cNvPr>
                <p:cNvSpPr/>
                <p:nvPr/>
              </p:nvSpPr>
              <p:spPr>
                <a:xfrm>
                  <a:off x="4682617" y="3789783"/>
                  <a:ext cx="1059063" cy="1584087"/>
                </a:xfrm>
                <a:custGeom>
                  <a:avLst/>
                  <a:gdLst>
                    <a:gd name="connsiteX0" fmla="*/ 882838 w 1319666"/>
                    <a:gd name="connsiteY0" fmla="*/ 0 h 1973884"/>
                    <a:gd name="connsiteX1" fmla="*/ 1319666 w 1319666"/>
                    <a:gd name="connsiteY1" fmla="*/ 1973884 h 1973884"/>
                    <a:gd name="connsiteX2" fmla="*/ 1254243 w 1319666"/>
                    <a:gd name="connsiteY2" fmla="*/ 1963899 h 1973884"/>
                    <a:gd name="connsiteX3" fmla="*/ 27913 w 1319666"/>
                    <a:gd name="connsiteY3" fmla="*/ 1142204 h 1973884"/>
                    <a:gd name="connsiteX4" fmla="*/ 0 w 1319666"/>
                    <a:gd name="connsiteY4" fmla="*/ 1096259 h 1973884"/>
                    <a:gd name="connsiteX5" fmla="*/ 882838 w 1319666"/>
                    <a:gd name="connsiteY5" fmla="*/ 0 h 1973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9666" h="1973884">
                      <a:moveTo>
                        <a:pt x="882838" y="0"/>
                      </a:moveTo>
                      <a:lnTo>
                        <a:pt x="1319666" y="1973884"/>
                      </a:lnTo>
                      <a:lnTo>
                        <a:pt x="1254243" y="1963899"/>
                      </a:lnTo>
                      <a:cubicBezTo>
                        <a:pt x="745506" y="1859796"/>
                        <a:pt x="308795" y="1557964"/>
                        <a:pt x="27913" y="1142204"/>
                      </a:cubicBezTo>
                      <a:lnTo>
                        <a:pt x="0" y="1096259"/>
                      </a:lnTo>
                      <a:lnTo>
                        <a:pt x="882838" y="0"/>
                      </a:lnTo>
                      <a:close/>
                    </a:path>
                  </a:pathLst>
                </a:custGeom>
                <a:solidFill>
                  <a:srgbClr val="0E2841">
                    <a:lumMod val="25000"/>
                    <a:lumOff val="75000"/>
                  </a:srgbClr>
                </a:solidFill>
                <a:ln w="38100" cap="rnd" cmpd="sng" algn="ctr">
                  <a:noFill/>
                  <a:prstDash val="solid"/>
                  <a:round/>
                </a:ln>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99" name="Freeform: Shape 10">
                  <a:extLst>
                    <a:ext uri="{FF2B5EF4-FFF2-40B4-BE49-F238E27FC236}">
                      <a16:creationId xmlns:a16="http://schemas.microsoft.com/office/drawing/2014/main" id="{A8D48830-7CAD-ED35-D9AA-1E1D34F4D678}"/>
                    </a:ext>
                  </a:extLst>
                </p:cNvPr>
                <p:cNvSpPr/>
                <p:nvPr/>
              </p:nvSpPr>
              <p:spPr>
                <a:xfrm>
                  <a:off x="5622092" y="4296841"/>
                  <a:ext cx="1434538" cy="1105195"/>
                </a:xfrm>
                <a:custGeom>
                  <a:avLst/>
                  <a:gdLst>
                    <a:gd name="connsiteX0" fmla="*/ 0 w 1787533"/>
                    <a:gd name="connsiteY0" fmla="*/ 0 h 1377152"/>
                    <a:gd name="connsiteX1" fmla="*/ 1787533 w 1787533"/>
                    <a:gd name="connsiteY1" fmla="*/ 862182 h 1377152"/>
                    <a:gd name="connsiteX2" fmla="*/ 1711802 w 1787533"/>
                    <a:gd name="connsiteY2" fmla="*/ 931011 h 1377152"/>
                    <a:gd name="connsiteX3" fmla="*/ 469037 w 1787533"/>
                    <a:gd name="connsiteY3" fmla="*/ 1377152 h 1377152"/>
                    <a:gd name="connsiteX4" fmla="*/ 302913 w 1787533"/>
                    <a:gd name="connsiteY4" fmla="*/ 1368764 h 1377152"/>
                    <a:gd name="connsiteX5" fmla="*/ 0 w 1787533"/>
                    <a:gd name="connsiteY5" fmla="*/ 0 h 1377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7533" h="1377152">
                      <a:moveTo>
                        <a:pt x="0" y="0"/>
                      </a:moveTo>
                      <a:lnTo>
                        <a:pt x="1787533" y="862182"/>
                      </a:lnTo>
                      <a:lnTo>
                        <a:pt x="1711802" y="931011"/>
                      </a:lnTo>
                      <a:cubicBezTo>
                        <a:pt x="1374079" y="1209725"/>
                        <a:pt x="941111" y="1377152"/>
                        <a:pt x="469037" y="1377152"/>
                      </a:cubicBezTo>
                      <a:lnTo>
                        <a:pt x="302913" y="1368764"/>
                      </a:lnTo>
                      <a:lnTo>
                        <a:pt x="0" y="0"/>
                      </a:lnTo>
                      <a:close/>
                    </a:path>
                  </a:pathLst>
                </a:custGeom>
                <a:solidFill>
                  <a:srgbClr val="0E2841">
                    <a:lumMod val="25000"/>
                    <a:lumOff val="75000"/>
                  </a:srgbClr>
                </a:solidFill>
                <a:ln w="38100" cap="rnd" cmpd="sng" algn="ctr">
                  <a:noFill/>
                  <a:prstDash val="solid"/>
                  <a:round/>
                </a:ln>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00" name="Freeform: Shape 11">
                  <a:extLst>
                    <a:ext uri="{FF2B5EF4-FFF2-40B4-BE49-F238E27FC236}">
                      <a16:creationId xmlns:a16="http://schemas.microsoft.com/office/drawing/2014/main" id="{D845065A-4914-68A6-0D2E-5DF2C5F50469}"/>
                    </a:ext>
                  </a:extLst>
                </p:cNvPr>
                <p:cNvSpPr>
                  <a:spLocks noChangeAspect="1"/>
                </p:cNvSpPr>
                <p:nvPr/>
              </p:nvSpPr>
              <p:spPr bwMode="auto">
                <a:xfrm>
                  <a:off x="5515137" y="3335371"/>
                  <a:ext cx="1017130" cy="993166"/>
                </a:xfrm>
                <a:custGeom>
                  <a:avLst/>
                  <a:gdLst>
                    <a:gd name="connsiteX0" fmla="*/ 395606 w 1432450"/>
                    <a:gd name="connsiteY0" fmla="*/ 0 h 1398702"/>
                    <a:gd name="connsiteX1" fmla="*/ 400368 w 1432450"/>
                    <a:gd name="connsiteY1" fmla="*/ 0 h 1398702"/>
                    <a:gd name="connsiteX2" fmla="*/ 1032083 w 1432450"/>
                    <a:gd name="connsiteY2" fmla="*/ 0 h 1398702"/>
                    <a:gd name="connsiteX3" fmla="*/ 1036845 w 1432450"/>
                    <a:gd name="connsiteY3" fmla="*/ 0 h 1398702"/>
                    <a:gd name="connsiteX4" fmla="*/ 1035054 w 1432450"/>
                    <a:gd name="connsiteY4" fmla="*/ 3725 h 1398702"/>
                    <a:gd name="connsiteX5" fmla="*/ 1430844 w 1432450"/>
                    <a:gd name="connsiteY5" fmla="*/ 499912 h 1398702"/>
                    <a:gd name="connsiteX6" fmla="*/ 1432450 w 1432450"/>
                    <a:gd name="connsiteY6" fmla="*/ 499544 h 1398702"/>
                    <a:gd name="connsiteX7" fmla="*/ 1432027 w 1432450"/>
                    <a:gd name="connsiteY7" fmla="*/ 501395 h 1398702"/>
                    <a:gd name="connsiteX8" fmla="*/ 1432450 w 1432450"/>
                    <a:gd name="connsiteY8" fmla="*/ 501925 h 1398702"/>
                    <a:gd name="connsiteX9" fmla="*/ 1431876 w 1432450"/>
                    <a:gd name="connsiteY9" fmla="*/ 502057 h 1398702"/>
                    <a:gd name="connsiteX10" fmla="*/ 1291208 w 1432450"/>
                    <a:gd name="connsiteY10" fmla="*/ 1117597 h 1398702"/>
                    <a:gd name="connsiteX11" fmla="*/ 1294317 w 1432450"/>
                    <a:gd name="connsiteY11" fmla="*/ 1120072 h 1398702"/>
                    <a:gd name="connsiteX12" fmla="*/ 1290188 w 1432450"/>
                    <a:gd name="connsiteY12" fmla="*/ 1122062 h 1398702"/>
                    <a:gd name="connsiteX13" fmla="*/ 1289555 w 1432450"/>
                    <a:gd name="connsiteY13" fmla="*/ 1124834 h 1398702"/>
                    <a:gd name="connsiteX14" fmla="*/ 1287625 w 1432450"/>
                    <a:gd name="connsiteY14" fmla="*/ 1123298 h 1398702"/>
                    <a:gd name="connsiteX15" fmla="*/ 716225 w 1432450"/>
                    <a:gd name="connsiteY15" fmla="*/ 1398702 h 1398702"/>
                    <a:gd name="connsiteX16" fmla="*/ 716225 w 1432450"/>
                    <a:gd name="connsiteY16" fmla="*/ 1390497 h 1398702"/>
                    <a:gd name="connsiteX17" fmla="*/ 150485 w 1432450"/>
                    <a:gd name="connsiteY17" fmla="*/ 1117821 h 1398702"/>
                    <a:gd name="connsiteX18" fmla="*/ 147657 w 1432450"/>
                    <a:gd name="connsiteY18" fmla="*/ 1120072 h 1398702"/>
                    <a:gd name="connsiteX19" fmla="*/ 146729 w 1432450"/>
                    <a:gd name="connsiteY19" fmla="*/ 1116011 h 1398702"/>
                    <a:gd name="connsiteX20" fmla="*/ 145276 w 1432450"/>
                    <a:gd name="connsiteY20" fmla="*/ 1115310 h 1398702"/>
                    <a:gd name="connsiteX21" fmla="*/ 146370 w 1432450"/>
                    <a:gd name="connsiteY21" fmla="*/ 1114439 h 1398702"/>
                    <a:gd name="connsiteX22" fmla="*/ 6747 w 1432450"/>
                    <a:gd name="connsiteY22" fmla="*/ 503470 h 1398702"/>
                    <a:gd name="connsiteX23" fmla="*/ 0 w 1432450"/>
                    <a:gd name="connsiteY23" fmla="*/ 501925 h 1398702"/>
                    <a:gd name="connsiteX24" fmla="*/ 4970 w 1432450"/>
                    <a:gd name="connsiteY24" fmla="*/ 495694 h 1398702"/>
                    <a:gd name="connsiteX25" fmla="*/ 4762 w 1432450"/>
                    <a:gd name="connsiteY25" fmla="*/ 494782 h 1398702"/>
                    <a:gd name="connsiteX26" fmla="*/ 5553 w 1432450"/>
                    <a:gd name="connsiteY26" fmla="*/ 494963 h 1398702"/>
                    <a:gd name="connsiteX27" fmla="*/ 397397 w 1432450"/>
                    <a:gd name="connsiteY27" fmla="*/ 3725 h 139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432450" h="1398702">
                      <a:moveTo>
                        <a:pt x="395606" y="0"/>
                      </a:moveTo>
                      <a:lnTo>
                        <a:pt x="400368" y="0"/>
                      </a:lnTo>
                      <a:lnTo>
                        <a:pt x="1032083" y="0"/>
                      </a:lnTo>
                      <a:lnTo>
                        <a:pt x="1036845" y="0"/>
                      </a:lnTo>
                      <a:lnTo>
                        <a:pt x="1035054" y="3725"/>
                      </a:lnTo>
                      <a:lnTo>
                        <a:pt x="1430844" y="499912"/>
                      </a:lnTo>
                      <a:lnTo>
                        <a:pt x="1432450" y="499544"/>
                      </a:lnTo>
                      <a:lnTo>
                        <a:pt x="1432027" y="501395"/>
                      </a:lnTo>
                      <a:lnTo>
                        <a:pt x="1432450" y="501925"/>
                      </a:lnTo>
                      <a:lnTo>
                        <a:pt x="1431876" y="502057"/>
                      </a:lnTo>
                      <a:lnTo>
                        <a:pt x="1291208" y="1117597"/>
                      </a:lnTo>
                      <a:lnTo>
                        <a:pt x="1294317" y="1120072"/>
                      </a:lnTo>
                      <a:lnTo>
                        <a:pt x="1290188" y="1122062"/>
                      </a:lnTo>
                      <a:lnTo>
                        <a:pt x="1289555" y="1124834"/>
                      </a:lnTo>
                      <a:lnTo>
                        <a:pt x="1287625" y="1123298"/>
                      </a:lnTo>
                      <a:lnTo>
                        <a:pt x="716225" y="1398702"/>
                      </a:lnTo>
                      <a:lnTo>
                        <a:pt x="716225" y="1390497"/>
                      </a:lnTo>
                      <a:lnTo>
                        <a:pt x="150485" y="1117821"/>
                      </a:lnTo>
                      <a:lnTo>
                        <a:pt x="147657" y="1120072"/>
                      </a:lnTo>
                      <a:lnTo>
                        <a:pt x="146729" y="1116011"/>
                      </a:lnTo>
                      <a:lnTo>
                        <a:pt x="145276" y="1115310"/>
                      </a:lnTo>
                      <a:lnTo>
                        <a:pt x="146370" y="1114439"/>
                      </a:lnTo>
                      <a:lnTo>
                        <a:pt x="6747" y="503470"/>
                      </a:lnTo>
                      <a:lnTo>
                        <a:pt x="0" y="501925"/>
                      </a:lnTo>
                      <a:lnTo>
                        <a:pt x="4970" y="495694"/>
                      </a:lnTo>
                      <a:lnTo>
                        <a:pt x="4762" y="494782"/>
                      </a:lnTo>
                      <a:lnTo>
                        <a:pt x="5553" y="494963"/>
                      </a:lnTo>
                      <a:lnTo>
                        <a:pt x="397397" y="3725"/>
                      </a:lnTo>
                      <a:close/>
                    </a:path>
                  </a:pathLst>
                </a:custGeom>
                <a:solidFill>
                  <a:srgbClr val="002060"/>
                </a:solidFill>
                <a:ln w="161925" cap="rnd">
                  <a:solidFill>
                    <a:srgbClr val="002060"/>
                  </a:solidFill>
                  <a:prstDash val="solid"/>
                  <a:round/>
                </a:ln>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dirty="0">
                    <a:ln>
                      <a:noFill/>
                    </a:ln>
                    <a:solidFill>
                      <a:srgbClr val="002060"/>
                    </a:solidFill>
                    <a:effectLst/>
                    <a:uLnTx/>
                    <a:uFillTx/>
                    <a:latin typeface="Arial" panose="020B0604020202020204"/>
                    <a:ea typeface="+mn-ea"/>
                    <a:cs typeface="+mn-cs"/>
                  </a:endParaRPr>
                </a:p>
              </p:txBody>
            </p:sp>
            <p:sp>
              <p:nvSpPr>
                <p:cNvPr id="101" name="Rectangle 13">
                  <a:extLst>
                    <a:ext uri="{FF2B5EF4-FFF2-40B4-BE49-F238E27FC236}">
                      <a16:creationId xmlns:a16="http://schemas.microsoft.com/office/drawing/2014/main" id="{7D4A34F6-D3C0-B4D8-47B3-CE14E0D039C1}"/>
                    </a:ext>
                  </a:extLst>
                </p:cNvPr>
                <p:cNvSpPr/>
                <p:nvPr/>
              </p:nvSpPr>
              <p:spPr>
                <a:xfrm>
                  <a:off x="5545346" y="3481224"/>
                  <a:ext cx="966010"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1" i="0" u="none" strike="noStrike" kern="0" cap="none" spc="0" normalizeH="0" baseline="0" noProof="0" dirty="0">
                    <a:ln>
                      <a:noFill/>
                    </a:ln>
                    <a:solidFill>
                      <a:srgbClr val="FFFFFF"/>
                    </a:solidFill>
                    <a:effectLst/>
                    <a:uLnTx/>
                    <a:uFillTx/>
                    <a:latin typeface="Arial" panose="020B0604020202020204"/>
                    <a:ea typeface="+mn-ea"/>
                    <a:cs typeface="+mn-cs"/>
                  </a:endParaRPr>
                </a:p>
              </p:txBody>
            </p:sp>
            <p:sp>
              <p:nvSpPr>
                <p:cNvPr id="102" name="ZoneTexte 101">
                  <a:extLst>
                    <a:ext uri="{FF2B5EF4-FFF2-40B4-BE49-F238E27FC236}">
                      <a16:creationId xmlns:a16="http://schemas.microsoft.com/office/drawing/2014/main" id="{05CA1459-471A-F884-C2C0-642EBDC1B746}"/>
                    </a:ext>
                  </a:extLst>
                </p:cNvPr>
                <p:cNvSpPr txBox="1"/>
                <p:nvPr/>
              </p:nvSpPr>
              <p:spPr>
                <a:xfrm>
                  <a:off x="5479451" y="3357704"/>
                  <a:ext cx="1122736" cy="3242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Autorité de Régulation</a:t>
                  </a:r>
                </a:p>
              </p:txBody>
            </p:sp>
            <p:pic>
              <p:nvPicPr>
                <p:cNvPr id="103" name="Graphique 102" descr="Marteau d'officiel avec un remplissage uni">
                  <a:extLst>
                    <a:ext uri="{FF2B5EF4-FFF2-40B4-BE49-F238E27FC236}">
                      <a16:creationId xmlns:a16="http://schemas.microsoft.com/office/drawing/2014/main" id="{83AD3453-67B1-B3E6-A3F2-E6B989C82B9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15305" y="3684806"/>
                  <a:ext cx="468000" cy="468000"/>
                </a:xfrm>
                <a:prstGeom prst="rect">
                  <a:avLst/>
                </a:prstGeom>
              </p:spPr>
            </p:pic>
          </p:grpSp>
          <p:sp>
            <p:nvSpPr>
              <p:cNvPr id="76" name="ZoneTexte 75">
                <a:extLst>
                  <a:ext uri="{FF2B5EF4-FFF2-40B4-BE49-F238E27FC236}">
                    <a16:creationId xmlns:a16="http://schemas.microsoft.com/office/drawing/2014/main" id="{0362532A-4990-B2C8-A3CC-7C6667E44B26}"/>
                  </a:ext>
                </a:extLst>
              </p:cNvPr>
              <p:cNvSpPr txBox="1"/>
              <p:nvPr/>
            </p:nvSpPr>
            <p:spPr>
              <a:xfrm>
                <a:off x="8524399" y="2605275"/>
                <a:ext cx="916106" cy="3052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Producteurs /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Stockeurs</a:t>
                </a:r>
              </a:p>
            </p:txBody>
          </p:sp>
          <p:pic>
            <p:nvPicPr>
              <p:cNvPr id="77" name="Graphique 76" descr="Hydroélectricité contour">
                <a:extLst>
                  <a:ext uri="{FF2B5EF4-FFF2-40B4-BE49-F238E27FC236}">
                    <a16:creationId xmlns:a16="http://schemas.microsoft.com/office/drawing/2014/main" id="{8DE52635-83E7-CEB3-BD2E-F4C4C9A16A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95662" y="2739339"/>
                <a:ext cx="324000" cy="324000"/>
              </a:xfrm>
              <a:prstGeom prst="rect">
                <a:avLst/>
              </a:prstGeom>
            </p:spPr>
          </p:pic>
          <p:pic>
            <p:nvPicPr>
              <p:cNvPr id="78" name="Graphique 77" descr="Panneaux solaires contour">
                <a:extLst>
                  <a:ext uri="{FF2B5EF4-FFF2-40B4-BE49-F238E27FC236}">
                    <a16:creationId xmlns:a16="http://schemas.microsoft.com/office/drawing/2014/main" id="{234BD1D7-4A0B-5093-DF0F-70E8EE9808A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10861" y="2916196"/>
                <a:ext cx="360000" cy="360000"/>
              </a:xfrm>
              <a:prstGeom prst="rect">
                <a:avLst/>
              </a:prstGeom>
            </p:spPr>
          </p:pic>
          <p:pic>
            <p:nvPicPr>
              <p:cNvPr id="79" name="Graphique 78" descr="Éoliennes contour">
                <a:extLst>
                  <a:ext uri="{FF2B5EF4-FFF2-40B4-BE49-F238E27FC236}">
                    <a16:creationId xmlns:a16="http://schemas.microsoft.com/office/drawing/2014/main" id="{CFDD85AC-34A0-5988-626E-82225F25DFF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232819" y="3255943"/>
                <a:ext cx="360000" cy="360000"/>
              </a:xfrm>
              <a:prstGeom prst="rect">
                <a:avLst/>
              </a:prstGeom>
            </p:spPr>
          </p:pic>
          <p:sp>
            <p:nvSpPr>
              <p:cNvPr id="80" name="ZoneTexte 79">
                <a:extLst>
                  <a:ext uri="{FF2B5EF4-FFF2-40B4-BE49-F238E27FC236}">
                    <a16:creationId xmlns:a16="http://schemas.microsoft.com/office/drawing/2014/main" id="{5B9FB15B-4DFE-BA82-267B-A74E2F2B3835}"/>
                  </a:ext>
                </a:extLst>
              </p:cNvPr>
              <p:cNvSpPr txBox="1"/>
              <p:nvPr/>
            </p:nvSpPr>
            <p:spPr>
              <a:xfrm>
                <a:off x="9575747" y="3697740"/>
                <a:ext cx="717703" cy="3052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GRT /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Dispatching</a:t>
                </a:r>
              </a:p>
            </p:txBody>
          </p:sp>
          <p:pic>
            <p:nvPicPr>
              <p:cNvPr id="81" name="Graphique 80" descr="Tour électrique avec un remplissage uni">
                <a:extLst>
                  <a:ext uri="{FF2B5EF4-FFF2-40B4-BE49-F238E27FC236}">
                    <a16:creationId xmlns:a16="http://schemas.microsoft.com/office/drawing/2014/main" id="{1F783F41-13D6-2EE1-5702-DF438B0BF58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652095" y="3161464"/>
                <a:ext cx="542465" cy="542466"/>
              </a:xfrm>
              <a:prstGeom prst="rect">
                <a:avLst/>
              </a:prstGeom>
            </p:spPr>
          </p:pic>
          <p:sp>
            <p:nvSpPr>
              <p:cNvPr id="85" name="ZoneTexte 84">
                <a:extLst>
                  <a:ext uri="{FF2B5EF4-FFF2-40B4-BE49-F238E27FC236}">
                    <a16:creationId xmlns:a16="http://schemas.microsoft.com/office/drawing/2014/main" id="{B2C4BCA1-677B-4039-4C62-ECEDCADF99D2}"/>
                  </a:ext>
                </a:extLst>
              </p:cNvPr>
              <p:cNvSpPr txBox="1"/>
              <p:nvPr/>
            </p:nvSpPr>
            <p:spPr>
              <a:xfrm>
                <a:off x="9683959" y="4891490"/>
                <a:ext cx="586246" cy="1795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GRD</a:t>
                </a:r>
              </a:p>
            </p:txBody>
          </p:sp>
          <p:sp>
            <p:nvSpPr>
              <p:cNvPr id="86" name="ZoneTexte 85">
                <a:extLst>
                  <a:ext uri="{FF2B5EF4-FFF2-40B4-BE49-F238E27FC236}">
                    <a16:creationId xmlns:a16="http://schemas.microsoft.com/office/drawing/2014/main" id="{460A8877-90E9-25A9-717C-FD0FF70D21C8}"/>
                  </a:ext>
                </a:extLst>
              </p:cNvPr>
              <p:cNvSpPr txBox="1"/>
              <p:nvPr/>
            </p:nvSpPr>
            <p:spPr>
              <a:xfrm>
                <a:off x="8485435" y="5327587"/>
                <a:ext cx="1345603" cy="1795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Commercialisateurs</a:t>
                </a:r>
              </a:p>
            </p:txBody>
          </p:sp>
          <p:sp>
            <p:nvSpPr>
              <p:cNvPr id="87" name="ZoneTexte 86">
                <a:extLst>
                  <a:ext uri="{FF2B5EF4-FFF2-40B4-BE49-F238E27FC236}">
                    <a16:creationId xmlns:a16="http://schemas.microsoft.com/office/drawing/2014/main" id="{83430EB3-51E1-8F66-E329-8617C50AD52F}"/>
                  </a:ext>
                </a:extLst>
              </p:cNvPr>
              <p:cNvSpPr txBox="1"/>
              <p:nvPr/>
            </p:nvSpPr>
            <p:spPr>
              <a:xfrm>
                <a:off x="7416830" y="3334955"/>
                <a:ext cx="1655155" cy="1795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Ministère en charge de l’Energie</a:t>
                </a:r>
              </a:p>
            </p:txBody>
          </p:sp>
          <p:pic>
            <p:nvPicPr>
              <p:cNvPr id="88" name="Graphique 87" descr="Tribunal contour">
                <a:extLst>
                  <a:ext uri="{FF2B5EF4-FFF2-40B4-BE49-F238E27FC236}">
                    <a16:creationId xmlns:a16="http://schemas.microsoft.com/office/drawing/2014/main" id="{3C7D06A6-5B27-55C9-4072-4F9EE1118EA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392197" y="3779608"/>
                <a:ext cx="563866" cy="563866"/>
              </a:xfrm>
              <a:prstGeom prst="rect">
                <a:avLst/>
              </a:prstGeom>
            </p:spPr>
          </p:pic>
          <p:pic>
            <p:nvPicPr>
              <p:cNvPr id="89" name="Graphique 88" descr="Batterie en charge avec un remplissage uni">
                <a:extLst>
                  <a:ext uri="{FF2B5EF4-FFF2-40B4-BE49-F238E27FC236}">
                    <a16:creationId xmlns:a16="http://schemas.microsoft.com/office/drawing/2014/main" id="{179A9EC6-53C1-4055-FBB9-84A6A534215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319725" y="3017464"/>
                <a:ext cx="288000" cy="288000"/>
              </a:xfrm>
              <a:prstGeom prst="rect">
                <a:avLst/>
              </a:prstGeom>
            </p:spPr>
          </p:pic>
          <p:sp>
            <p:nvSpPr>
              <p:cNvPr id="90" name="ZoneTexte 89">
                <a:extLst>
                  <a:ext uri="{FF2B5EF4-FFF2-40B4-BE49-F238E27FC236}">
                    <a16:creationId xmlns:a16="http://schemas.microsoft.com/office/drawing/2014/main" id="{F1FA7896-EDB1-6CD7-027B-8FC5E720FF55}"/>
                  </a:ext>
                </a:extLst>
              </p:cNvPr>
              <p:cNvSpPr txBox="1"/>
              <p:nvPr/>
            </p:nvSpPr>
            <p:spPr>
              <a:xfrm>
                <a:off x="7737604" y="4496056"/>
                <a:ext cx="734277" cy="3052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Clients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éligibles</a:t>
                </a:r>
              </a:p>
            </p:txBody>
          </p:sp>
          <p:pic>
            <p:nvPicPr>
              <p:cNvPr id="91" name="Graphique 90" descr="Public cible avec un remplissage uni">
                <a:extLst>
                  <a:ext uri="{FF2B5EF4-FFF2-40B4-BE49-F238E27FC236}">
                    <a16:creationId xmlns:a16="http://schemas.microsoft.com/office/drawing/2014/main" id="{B6728E9B-33F4-EC60-E2FF-AF99382F2C77}"/>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722846" y="4742976"/>
                <a:ext cx="710404" cy="710403"/>
              </a:xfrm>
              <a:prstGeom prst="rect">
                <a:avLst/>
              </a:prstGeom>
            </p:spPr>
          </p:pic>
          <p:sp>
            <p:nvSpPr>
              <p:cNvPr id="92" name="ZoneTexte 91">
                <a:extLst>
                  <a:ext uri="{FF2B5EF4-FFF2-40B4-BE49-F238E27FC236}">
                    <a16:creationId xmlns:a16="http://schemas.microsoft.com/office/drawing/2014/main" id="{BA4676C2-EBBA-50DF-1B87-0E69E3A4C87D}"/>
                  </a:ext>
                </a:extLst>
              </p:cNvPr>
              <p:cNvSpPr txBox="1"/>
              <p:nvPr/>
            </p:nvSpPr>
            <p:spPr>
              <a:xfrm>
                <a:off x="7450921" y="3607960"/>
                <a:ext cx="744823" cy="1795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Agences</a:t>
                </a:r>
              </a:p>
            </p:txBody>
          </p:sp>
        </p:grpSp>
        <p:pic>
          <p:nvPicPr>
            <p:cNvPr id="71" name="Image 70" descr="Une image contenant symbole, Police, Graphique, blanc&#10;&#10;Le contenu généré par l’IA peut être incorrect.">
              <a:extLst>
                <a:ext uri="{FF2B5EF4-FFF2-40B4-BE49-F238E27FC236}">
                  <a16:creationId xmlns:a16="http://schemas.microsoft.com/office/drawing/2014/main" id="{0E375CAD-DFB6-D5CA-70CC-A032410AEAE0}"/>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flipH="1">
              <a:off x="9500694" y="4189092"/>
              <a:ext cx="1348790" cy="1263291"/>
            </a:xfrm>
            <a:prstGeom prst="rect">
              <a:avLst/>
            </a:prstGeom>
          </p:spPr>
        </p:pic>
        <p:pic>
          <p:nvPicPr>
            <p:cNvPr id="72" name="Image 71" descr="Une image contenant Graphique, Police, symbole, logo&#10;&#10;Le contenu généré par l’IA peut être incorrect.">
              <a:extLst>
                <a:ext uri="{FF2B5EF4-FFF2-40B4-BE49-F238E27FC236}">
                  <a16:creationId xmlns:a16="http://schemas.microsoft.com/office/drawing/2014/main" id="{93BC8003-3831-54AB-5C2B-58238CA83B00}"/>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981948" y="4978521"/>
              <a:ext cx="884485" cy="884485"/>
            </a:xfrm>
            <a:prstGeom prst="rect">
              <a:avLst/>
            </a:prstGeom>
          </p:spPr>
        </p:pic>
        <p:pic>
          <p:nvPicPr>
            <p:cNvPr id="73" name="Graphique 72" descr="Temple grec avec un remplissage uni">
              <a:extLst>
                <a:ext uri="{FF2B5EF4-FFF2-40B4-BE49-F238E27FC236}">
                  <a16:creationId xmlns:a16="http://schemas.microsoft.com/office/drawing/2014/main" id="{EA9C1BF1-EA62-00B7-B301-511C7F15A067}"/>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7031109" y="1730245"/>
              <a:ext cx="914400" cy="914400"/>
            </a:xfrm>
            <a:prstGeom prst="rect">
              <a:avLst/>
            </a:prstGeom>
          </p:spPr>
        </p:pic>
      </p:grpSp>
      <p:sp>
        <p:nvSpPr>
          <p:cNvPr id="104" name="Rounded Rectangle 9">
            <a:extLst>
              <a:ext uri="{FF2B5EF4-FFF2-40B4-BE49-F238E27FC236}">
                <a16:creationId xmlns:a16="http://schemas.microsoft.com/office/drawing/2014/main" id="{0754CF18-01E8-9593-A757-97BEECD19C55}"/>
              </a:ext>
            </a:extLst>
          </p:cNvPr>
          <p:cNvSpPr/>
          <p:nvPr/>
        </p:nvSpPr>
        <p:spPr bwMode="auto">
          <a:xfrm>
            <a:off x="532804" y="2101120"/>
            <a:ext cx="2299953" cy="3477638"/>
          </a:xfrm>
          <a:prstGeom prst="rect">
            <a:avLst/>
          </a:prstGeom>
          <a:noFill/>
          <a:ln w="38100">
            <a:solidFill>
              <a:srgbClr val="002060"/>
            </a:solidFill>
            <a:prstDash val="solid"/>
          </a:ln>
          <a:effectLst/>
        </p:spPr>
        <p:txBody>
          <a:bodyPr wrap="square" lIns="108000" tIns="45715" rIns="108000" bIns="45715" rtlCol="0" anchor="ctr">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105" name="Image 104" descr="Une image contenant cercle, Graphique, conception, art&#10;&#10;Le contenu généré par l’IA peut être incorrect.">
            <a:extLst>
              <a:ext uri="{FF2B5EF4-FFF2-40B4-BE49-F238E27FC236}">
                <a16:creationId xmlns:a16="http://schemas.microsoft.com/office/drawing/2014/main" id="{175A8434-2378-8C1B-4334-962FF3FBC2DE}"/>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041212" y="3308576"/>
            <a:ext cx="1220497" cy="1220497"/>
          </a:xfrm>
          <a:prstGeom prst="rect">
            <a:avLst/>
          </a:prstGeom>
        </p:spPr>
      </p:pic>
    </p:spTree>
    <p:extLst>
      <p:ext uri="{BB962C8B-B14F-4D97-AF65-F5344CB8AC3E}">
        <p14:creationId xmlns:p14="http://schemas.microsoft.com/office/powerpoint/2010/main" val="3578139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E04F6-4C4E-AF1D-EA77-A7087B0A3BE7}"/>
            </a:ext>
          </a:extLst>
        </p:cNvPr>
        <p:cNvGrpSpPr/>
        <p:nvPr/>
      </p:nvGrpSpPr>
      <p:grpSpPr>
        <a:xfrm>
          <a:off x="0" y="0"/>
          <a:ext cx="0" cy="0"/>
          <a:chOff x="0" y="0"/>
          <a:chExt cx="0" cy="0"/>
        </a:xfrm>
      </p:grpSpPr>
      <p:grpSp>
        <p:nvGrpSpPr>
          <p:cNvPr id="2" name="Groupe 1">
            <a:extLst>
              <a:ext uri="{FF2B5EF4-FFF2-40B4-BE49-F238E27FC236}">
                <a16:creationId xmlns:a16="http://schemas.microsoft.com/office/drawing/2014/main" id="{29695A6A-6D0C-0CE5-9883-D0CC0D5A9180}"/>
              </a:ext>
            </a:extLst>
          </p:cNvPr>
          <p:cNvGrpSpPr/>
          <p:nvPr/>
        </p:nvGrpSpPr>
        <p:grpSpPr>
          <a:xfrm>
            <a:off x="174600" y="706725"/>
            <a:ext cx="11774653" cy="369332"/>
            <a:chOff x="141956" y="661963"/>
            <a:chExt cx="12191999" cy="369332"/>
          </a:xfrm>
        </p:grpSpPr>
        <p:sp>
          <p:nvSpPr>
            <p:cNvPr id="3" name="ZoneTexte 2">
              <a:extLst>
                <a:ext uri="{FF2B5EF4-FFF2-40B4-BE49-F238E27FC236}">
                  <a16:creationId xmlns:a16="http://schemas.microsoft.com/office/drawing/2014/main" id="{FF9E49D4-25CD-0B4C-52A2-FBC6D3A05B85}"/>
                </a:ext>
              </a:extLst>
            </p:cNvPr>
            <p:cNvSpPr txBox="1"/>
            <p:nvPr>
              <p:custDataLst>
                <p:tags r:id="rId1"/>
              </p:custDataLst>
            </p:nvPr>
          </p:nvSpPr>
          <p:spPr>
            <a:xfrm>
              <a:off x="141956" y="661963"/>
              <a:ext cx="12191999" cy="36933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 succès de l’ouverture repose sur la précision des instruments</a:t>
              </a:r>
            </a:p>
          </p:txBody>
        </p:sp>
        <p:cxnSp>
          <p:nvCxnSpPr>
            <p:cNvPr id="4" name="Connecteur droit 3">
              <a:extLst>
                <a:ext uri="{FF2B5EF4-FFF2-40B4-BE49-F238E27FC236}">
                  <a16:creationId xmlns:a16="http://schemas.microsoft.com/office/drawing/2014/main" id="{8F7D1B21-99F4-F58E-AB3C-73D5272CFA0E}"/>
                </a:ext>
              </a:extLst>
            </p:cNvPr>
            <p:cNvCxnSpPr>
              <a:cxnSpLocks/>
            </p:cNvCxnSpPr>
            <p:nvPr/>
          </p:nvCxnSpPr>
          <p:spPr>
            <a:xfrm>
              <a:off x="233211" y="1013137"/>
              <a:ext cx="11660489" cy="412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26" name="ZoneTexte 25">
            <a:extLst>
              <a:ext uri="{FF2B5EF4-FFF2-40B4-BE49-F238E27FC236}">
                <a16:creationId xmlns:a16="http://schemas.microsoft.com/office/drawing/2014/main" id="{B4250E07-8A56-763E-6E7B-23AFCF35774F}"/>
              </a:ext>
            </a:extLst>
          </p:cNvPr>
          <p:cNvSpPr txBox="1"/>
          <p:nvPr/>
        </p:nvSpPr>
        <p:spPr>
          <a:xfrm>
            <a:off x="1628706" y="1883224"/>
            <a:ext cx="8770826" cy="338554"/>
          </a:xfrm>
          <a:prstGeom prst="rect">
            <a:avLst/>
          </a:prstGeom>
          <a:noFill/>
          <a:ln>
            <a:no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 régulation des marchés s’appuie sur des instruments adaptés au cas par cas, notamment  :</a:t>
            </a:r>
          </a:p>
        </p:txBody>
      </p:sp>
      <p:sp>
        <p:nvSpPr>
          <p:cNvPr id="40" name="Rounded Rectangle 9">
            <a:extLst>
              <a:ext uri="{FF2B5EF4-FFF2-40B4-BE49-F238E27FC236}">
                <a16:creationId xmlns:a16="http://schemas.microsoft.com/office/drawing/2014/main" id="{6CA5FC86-3D64-E457-DC2E-8B4DFBDEA1A2}"/>
              </a:ext>
            </a:extLst>
          </p:cNvPr>
          <p:cNvSpPr/>
          <p:nvPr/>
        </p:nvSpPr>
        <p:spPr bwMode="auto">
          <a:xfrm>
            <a:off x="370415" y="2632104"/>
            <a:ext cx="2600457" cy="3435410"/>
          </a:xfrm>
          <a:prstGeom prst="rect">
            <a:avLst/>
          </a:prstGeom>
          <a:solidFill>
            <a:srgbClr val="F2F2F2"/>
          </a:solidFill>
          <a:ln w="38100">
            <a:noFill/>
            <a:prstDash val="solid"/>
          </a:ln>
          <a:effectLst/>
        </p:spPr>
        <p:txBody>
          <a:bodyPr wrap="square" lIns="144000" tIns="45715" rIns="144000" bIns="45715"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7" name="Rounded Rectangle 9">
            <a:extLst>
              <a:ext uri="{FF2B5EF4-FFF2-40B4-BE49-F238E27FC236}">
                <a16:creationId xmlns:a16="http://schemas.microsoft.com/office/drawing/2014/main" id="{1EAE5DE2-AEE3-62DB-4B74-56C696690405}"/>
              </a:ext>
            </a:extLst>
          </p:cNvPr>
          <p:cNvSpPr/>
          <p:nvPr/>
        </p:nvSpPr>
        <p:spPr bwMode="auto">
          <a:xfrm>
            <a:off x="387828" y="2765523"/>
            <a:ext cx="2573814" cy="1319435"/>
          </a:xfrm>
          <a:prstGeom prst="rect">
            <a:avLst/>
          </a:prstGeom>
          <a:noFill/>
          <a:ln w="38100">
            <a:noFill/>
          </a:ln>
          <a:effectLst/>
        </p:spPr>
        <p:txBody>
          <a:bodyPr wrap="square" lIns="144000" tIns="45715" rIns="144000" bIns="45715" rtlCol="0" anchor="t">
            <a:noAutofit/>
          </a:bodyPr>
          <a:lstStyle/>
          <a:p>
            <a:pPr marL="285750" marR="0" lvl="0" indent="-285750" algn="l" defTabSz="623853" rtl="0" eaLnBrk="1" fontAlgn="base" latinLnBrk="0" hangingPunct="1">
              <a:lnSpc>
                <a:spcPct val="100000"/>
              </a:lnSpc>
              <a:spcBef>
                <a:spcPts val="200"/>
              </a:spcBef>
              <a:spcAft>
                <a:spcPts val="200"/>
              </a:spcAft>
              <a:buClr>
                <a:srgbClr val="000000"/>
              </a:buClr>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Times New Roman" pitchFamily="18" charset="0"/>
              </a:rPr>
              <a:t>Un modèle de cahier des charges incluant des indicateurs de performance par activité / technologie</a:t>
            </a:r>
          </a:p>
        </p:txBody>
      </p:sp>
      <p:sp>
        <p:nvSpPr>
          <p:cNvPr id="43" name="Rounded Rectangle 9">
            <a:extLst>
              <a:ext uri="{FF2B5EF4-FFF2-40B4-BE49-F238E27FC236}">
                <a16:creationId xmlns:a16="http://schemas.microsoft.com/office/drawing/2014/main" id="{0D07EFEE-0DE8-B778-B540-6679EDDFB064}"/>
              </a:ext>
            </a:extLst>
          </p:cNvPr>
          <p:cNvSpPr/>
          <p:nvPr/>
        </p:nvSpPr>
        <p:spPr bwMode="auto">
          <a:xfrm>
            <a:off x="3268461" y="2632104"/>
            <a:ext cx="2600457" cy="3435410"/>
          </a:xfrm>
          <a:prstGeom prst="rect">
            <a:avLst/>
          </a:prstGeom>
          <a:solidFill>
            <a:srgbClr val="F2F2F2"/>
          </a:solidFill>
          <a:ln w="38100">
            <a:noFill/>
            <a:prstDash val="solid"/>
          </a:ln>
          <a:effectLst/>
        </p:spPr>
        <p:txBody>
          <a:bodyPr wrap="square" lIns="144000" tIns="45715" rIns="144000" bIns="45715"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4" name="Rounded Rectangle 9">
            <a:extLst>
              <a:ext uri="{FF2B5EF4-FFF2-40B4-BE49-F238E27FC236}">
                <a16:creationId xmlns:a16="http://schemas.microsoft.com/office/drawing/2014/main" id="{5306D0E7-7293-AA98-16CE-DD8C355E874E}"/>
              </a:ext>
            </a:extLst>
          </p:cNvPr>
          <p:cNvSpPr/>
          <p:nvPr/>
        </p:nvSpPr>
        <p:spPr bwMode="auto">
          <a:xfrm>
            <a:off x="3285874" y="2765523"/>
            <a:ext cx="2573814" cy="1319435"/>
          </a:xfrm>
          <a:prstGeom prst="rect">
            <a:avLst/>
          </a:prstGeom>
          <a:noFill/>
          <a:ln w="38100">
            <a:noFill/>
          </a:ln>
          <a:effectLst/>
        </p:spPr>
        <p:txBody>
          <a:bodyPr wrap="square" lIns="144000" tIns="45715" rIns="144000" bIns="45715" rtlCol="0" anchor="t">
            <a:noAutofit/>
          </a:bodyPr>
          <a:lstStyle/>
          <a:p>
            <a:pPr marL="285750" marR="0" lvl="0" indent="-285750" algn="l" defTabSz="623853" rtl="0" eaLnBrk="1" fontAlgn="base" latinLnBrk="0" hangingPunct="1">
              <a:lnSpc>
                <a:spcPct val="100000"/>
              </a:lnSpc>
              <a:spcBef>
                <a:spcPts val="200"/>
              </a:spcBef>
              <a:spcAft>
                <a:spcPts val="200"/>
              </a:spcAft>
              <a:buClr>
                <a:srgbClr val="000000"/>
              </a:buClr>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Times New Roman" pitchFamily="18" charset="0"/>
              </a:rPr>
              <a:t>Des règles de séparation des activités clairement établies pour garantir notamment l’indépendance de l’activité de transport</a:t>
            </a:r>
          </a:p>
        </p:txBody>
      </p:sp>
      <p:sp>
        <p:nvSpPr>
          <p:cNvPr id="46" name="Rounded Rectangle 9">
            <a:extLst>
              <a:ext uri="{FF2B5EF4-FFF2-40B4-BE49-F238E27FC236}">
                <a16:creationId xmlns:a16="http://schemas.microsoft.com/office/drawing/2014/main" id="{FE643C84-2B71-2168-AE8D-FA84E9C40882}"/>
              </a:ext>
            </a:extLst>
          </p:cNvPr>
          <p:cNvSpPr/>
          <p:nvPr/>
        </p:nvSpPr>
        <p:spPr bwMode="auto">
          <a:xfrm>
            <a:off x="6166507" y="2632104"/>
            <a:ext cx="2600457" cy="3435410"/>
          </a:xfrm>
          <a:prstGeom prst="rect">
            <a:avLst/>
          </a:prstGeom>
          <a:solidFill>
            <a:srgbClr val="F2F2F2"/>
          </a:solidFill>
          <a:ln w="38100">
            <a:noFill/>
            <a:prstDash val="solid"/>
          </a:ln>
          <a:effectLst/>
        </p:spPr>
        <p:txBody>
          <a:bodyPr wrap="square" lIns="144000" tIns="45715" rIns="144000" bIns="45715"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7" name="Rounded Rectangle 9">
            <a:extLst>
              <a:ext uri="{FF2B5EF4-FFF2-40B4-BE49-F238E27FC236}">
                <a16:creationId xmlns:a16="http://schemas.microsoft.com/office/drawing/2014/main" id="{D1501AAB-D691-8ED9-1AAB-EB570EEAAC67}"/>
              </a:ext>
            </a:extLst>
          </p:cNvPr>
          <p:cNvSpPr/>
          <p:nvPr/>
        </p:nvSpPr>
        <p:spPr bwMode="auto">
          <a:xfrm>
            <a:off x="6183920" y="2765523"/>
            <a:ext cx="2573814" cy="1319435"/>
          </a:xfrm>
          <a:prstGeom prst="rect">
            <a:avLst/>
          </a:prstGeom>
          <a:noFill/>
          <a:ln w="38100">
            <a:noFill/>
          </a:ln>
          <a:effectLst/>
        </p:spPr>
        <p:txBody>
          <a:bodyPr wrap="square" lIns="144000" tIns="45715" rIns="144000" bIns="45715" rtlCol="0" anchor="t">
            <a:noAutofit/>
          </a:bodyPr>
          <a:lstStyle/>
          <a:p>
            <a:pPr marL="285750" marR="0" lvl="0" indent="-285750" algn="l" defTabSz="623853" rtl="0" eaLnBrk="1" fontAlgn="base" latinLnBrk="0" hangingPunct="1">
              <a:lnSpc>
                <a:spcPct val="100000"/>
              </a:lnSpc>
              <a:spcBef>
                <a:spcPts val="200"/>
              </a:spcBef>
              <a:spcAft>
                <a:spcPts val="200"/>
              </a:spcAft>
              <a:buClr>
                <a:srgbClr val="000000"/>
              </a:buClr>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Times New Roman" pitchFamily="18" charset="0"/>
              </a:rPr>
              <a:t>Un modèle de contrat d’achat de l’électricité (CAE) pour les activités de production et de stockage</a:t>
            </a:r>
          </a:p>
        </p:txBody>
      </p:sp>
      <p:sp>
        <p:nvSpPr>
          <p:cNvPr id="49" name="Rounded Rectangle 9">
            <a:extLst>
              <a:ext uri="{FF2B5EF4-FFF2-40B4-BE49-F238E27FC236}">
                <a16:creationId xmlns:a16="http://schemas.microsoft.com/office/drawing/2014/main" id="{154725C7-E65A-4CBE-B5AC-423F1EA97FC3}"/>
              </a:ext>
            </a:extLst>
          </p:cNvPr>
          <p:cNvSpPr/>
          <p:nvPr/>
        </p:nvSpPr>
        <p:spPr bwMode="auto">
          <a:xfrm>
            <a:off x="9064554" y="2632103"/>
            <a:ext cx="2600457" cy="3435410"/>
          </a:xfrm>
          <a:prstGeom prst="rect">
            <a:avLst/>
          </a:prstGeom>
          <a:solidFill>
            <a:srgbClr val="F2F2F2"/>
          </a:solidFill>
          <a:ln w="38100">
            <a:noFill/>
            <a:prstDash val="solid"/>
          </a:ln>
          <a:effectLst/>
        </p:spPr>
        <p:txBody>
          <a:bodyPr wrap="square" lIns="144000" tIns="45715" rIns="144000" bIns="45715"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0" name="Rounded Rectangle 9">
            <a:extLst>
              <a:ext uri="{FF2B5EF4-FFF2-40B4-BE49-F238E27FC236}">
                <a16:creationId xmlns:a16="http://schemas.microsoft.com/office/drawing/2014/main" id="{EE3FBD48-F7E0-5952-2FE1-15E11FEE726D}"/>
              </a:ext>
            </a:extLst>
          </p:cNvPr>
          <p:cNvSpPr/>
          <p:nvPr/>
        </p:nvSpPr>
        <p:spPr bwMode="auto">
          <a:xfrm>
            <a:off x="9081967" y="2765522"/>
            <a:ext cx="2573814" cy="1319435"/>
          </a:xfrm>
          <a:prstGeom prst="rect">
            <a:avLst/>
          </a:prstGeom>
          <a:noFill/>
          <a:ln w="38100">
            <a:noFill/>
          </a:ln>
          <a:effectLst/>
        </p:spPr>
        <p:txBody>
          <a:bodyPr wrap="square" lIns="144000" tIns="45715" rIns="144000" bIns="45715" rtlCol="0" anchor="t">
            <a:noAutofit/>
          </a:bodyPr>
          <a:lstStyle/>
          <a:p>
            <a:pPr marL="285750" marR="0" lvl="0" indent="-285750" algn="l" defTabSz="623853" rtl="0" eaLnBrk="1" fontAlgn="base" latinLnBrk="0" hangingPunct="1">
              <a:lnSpc>
                <a:spcPct val="100000"/>
              </a:lnSpc>
              <a:spcBef>
                <a:spcPts val="200"/>
              </a:spcBef>
              <a:spcAft>
                <a:spcPts val="200"/>
              </a:spcAft>
              <a:buClr>
                <a:srgbClr val="000000"/>
              </a:buClr>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charset="0"/>
                <a:ea typeface="+mn-ea"/>
                <a:cs typeface="Times New Roman" pitchFamily="18" charset="0"/>
              </a:rPr>
              <a:t>Un modèle de contrat de raccordement pour les activités de production, de stockage</a:t>
            </a:r>
          </a:p>
        </p:txBody>
      </p:sp>
      <p:pic>
        <p:nvPicPr>
          <p:cNvPr id="54" name="Image 53" descr="Une image contenant Graphique, Police, logo, symbole&#10;&#10;Le contenu généré par l’IA peut être incorrect.">
            <a:extLst>
              <a:ext uri="{FF2B5EF4-FFF2-40B4-BE49-F238E27FC236}">
                <a16:creationId xmlns:a16="http://schemas.microsoft.com/office/drawing/2014/main" id="{E2591293-BCE5-00C1-1711-C137BCF13B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1425" y="4471837"/>
            <a:ext cx="1530832" cy="1530832"/>
          </a:xfrm>
          <a:prstGeom prst="rect">
            <a:avLst/>
          </a:prstGeom>
        </p:spPr>
      </p:pic>
      <p:pic>
        <p:nvPicPr>
          <p:cNvPr id="55" name="Image 54" descr="Une image contenant noir, obscurité&#10;&#10;Le contenu généré par l’IA peut être incorrect.">
            <a:extLst>
              <a:ext uri="{FF2B5EF4-FFF2-40B4-BE49-F238E27FC236}">
                <a16:creationId xmlns:a16="http://schemas.microsoft.com/office/drawing/2014/main" id="{52C861A3-68B8-7CB5-448D-76F2B2CFF63C}"/>
              </a:ext>
            </a:extLst>
          </p:cNvPr>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842975" y="4526944"/>
            <a:ext cx="1247519" cy="1247519"/>
          </a:xfrm>
          <a:prstGeom prst="rect">
            <a:avLst/>
          </a:prstGeom>
        </p:spPr>
      </p:pic>
      <p:pic>
        <p:nvPicPr>
          <p:cNvPr id="6" name="Image 5" descr="Une image contenant capture d’écran, Police, Graphique, symbole&#10;&#10;Le contenu généré par l’IA peut être incorrect.">
            <a:extLst>
              <a:ext uri="{FF2B5EF4-FFF2-40B4-BE49-F238E27FC236}">
                <a16:creationId xmlns:a16="http://schemas.microsoft.com/office/drawing/2014/main" id="{85108D7C-56A3-B180-A69B-6639D74C90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38911" y="4471837"/>
            <a:ext cx="1306812" cy="1306812"/>
          </a:xfrm>
          <a:prstGeom prst="rect">
            <a:avLst/>
          </a:prstGeom>
        </p:spPr>
      </p:pic>
      <p:pic>
        <p:nvPicPr>
          <p:cNvPr id="8" name="Image 7" descr="Une image contenant capture d’écran, Symétrie, motif, symbole&#10;&#10;Le contenu généré par l’IA peut être incorrect.">
            <a:extLst>
              <a:ext uri="{FF2B5EF4-FFF2-40B4-BE49-F238E27FC236}">
                <a16:creationId xmlns:a16="http://schemas.microsoft.com/office/drawing/2014/main" id="{789E99F1-B361-8065-174C-E0C9DD1B5C2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3012" y="4555405"/>
            <a:ext cx="1190595" cy="1190595"/>
          </a:xfrm>
          <a:prstGeom prst="rect">
            <a:avLst/>
          </a:prstGeom>
        </p:spPr>
      </p:pic>
    </p:spTree>
    <p:extLst>
      <p:ext uri="{BB962C8B-B14F-4D97-AF65-F5344CB8AC3E}">
        <p14:creationId xmlns:p14="http://schemas.microsoft.com/office/powerpoint/2010/main" val="3041262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21165-1A9A-7CF4-3186-8677F886A496}"/>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E710D76D-E574-2446-1036-962EBB3C3C94}"/>
              </a:ext>
            </a:extLst>
          </p:cNvPr>
          <p:cNvSpPr txBox="1"/>
          <p:nvPr>
            <p:custDataLst>
              <p:tags r:id="rId1"/>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8" name="Espace réservé du numéro de diapositive 9">
            <a:extLst>
              <a:ext uri="{FF2B5EF4-FFF2-40B4-BE49-F238E27FC236}">
                <a16:creationId xmlns:a16="http://schemas.microsoft.com/office/drawing/2014/main" id="{7F47A333-C465-086F-0125-3BDDFB9AEF3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
        <p:nvSpPr>
          <p:cNvPr id="2" name="Rectangle 5">
            <a:extLst>
              <a:ext uri="{FF2B5EF4-FFF2-40B4-BE49-F238E27FC236}">
                <a16:creationId xmlns:a16="http://schemas.microsoft.com/office/drawing/2014/main" id="{DA147140-9C19-3E5A-F64A-8D15F2E0CAF6}"/>
              </a:ext>
            </a:extLst>
          </p:cNvPr>
          <p:cNvSpPr txBox="1"/>
          <p:nvPr>
            <p:custDataLst>
              <p:tags r:id="rId2"/>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9" name="Rectangle 8">
            <a:extLst>
              <a:ext uri="{FF2B5EF4-FFF2-40B4-BE49-F238E27FC236}">
                <a16:creationId xmlns:a16="http://schemas.microsoft.com/office/drawing/2014/main" id="{31567824-A264-85CF-76A8-9AB6C011D07D}"/>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10" name="Rectangle 6">
            <a:extLst>
              <a:ext uri="{FF2B5EF4-FFF2-40B4-BE49-F238E27FC236}">
                <a16:creationId xmlns:a16="http://schemas.microsoft.com/office/drawing/2014/main" id="{2926290C-C227-A220-ECAB-B9F3DFCCCAAA}"/>
              </a:ext>
            </a:extLst>
          </p:cNvPr>
          <p:cNvSpPr txBox="1"/>
          <p:nvPr>
            <p:custDataLst>
              <p:tags r:id="rId3"/>
            </p:custDataLst>
          </p:nvPr>
        </p:nvSpPr>
        <p:spPr bwMode="auto">
          <a:xfrm>
            <a:off x="1474649" y="1751705"/>
            <a:ext cx="7469340" cy="2341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1. L’ouverture du marché et le cadre institutionnel de mise en œuvre </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2. Le cahier des charges et les indicateurs de performance </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3. Les règles de séparation des activités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4. Le contrat d’achat</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5. La procédure de raccordement</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endParaRPr kumimoji="0" lang="fr-FR" sz="1600" b="0" i="0" u="none" strike="noStrike" kern="1200" cap="none" spc="0" normalizeH="0" baseline="0" noProof="0" dirty="0">
              <a:ln>
                <a:noFill/>
              </a:ln>
              <a:solidFill>
                <a:prstClr val="black"/>
              </a:solidFill>
              <a:effectLst/>
              <a:uLnTx/>
              <a:uFillTx/>
              <a:latin typeface="Arial"/>
              <a:ea typeface="+mn-ea"/>
              <a:cs typeface="+mn-cs"/>
            </a:endParaRP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endParaRPr kumimoji="0" lang="fr-FR" sz="1600" b="0" i="0" u="none" strike="noStrike" kern="1200" cap="none" spc="0" normalizeH="0" baseline="0" noProof="0" dirty="0">
              <a:ln>
                <a:noFill/>
              </a:ln>
              <a:solidFill>
                <a:prstClr val="black"/>
              </a:solidFill>
              <a:effectLst/>
              <a:uLnTx/>
              <a:uFillTx/>
              <a:latin typeface="Arial"/>
              <a:ea typeface="+mn-ea"/>
              <a:cs typeface="+mn-cs"/>
            </a:endParaRPr>
          </a:p>
        </p:txBody>
      </p:sp>
      <p:sp>
        <p:nvSpPr>
          <p:cNvPr id="11" name="Rectangle 10">
            <a:extLst>
              <a:ext uri="{FF2B5EF4-FFF2-40B4-BE49-F238E27FC236}">
                <a16:creationId xmlns:a16="http://schemas.microsoft.com/office/drawing/2014/main" id="{CC8BFD34-6919-59AE-DE36-4F4922A7E178}"/>
              </a:ext>
            </a:extLst>
          </p:cNvPr>
          <p:cNvSpPr>
            <a:spLocks noChangeArrowheads="1"/>
          </p:cNvSpPr>
          <p:nvPr/>
        </p:nvSpPr>
        <p:spPr bwMode="auto">
          <a:xfrm>
            <a:off x="1145279" y="2095287"/>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55704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A3F030-B9AB-48FD-059F-2B4F5F74B954}"/>
            </a:ext>
          </a:extLst>
        </p:cNvPr>
        <p:cNvGrpSpPr/>
        <p:nvPr/>
      </p:nvGrpSpPr>
      <p:grpSpPr>
        <a:xfrm>
          <a:off x="0" y="0"/>
          <a:ext cx="0" cy="0"/>
          <a:chOff x="0" y="0"/>
          <a:chExt cx="0" cy="0"/>
        </a:xfrm>
      </p:grpSpPr>
      <p:sp>
        <p:nvSpPr>
          <p:cNvPr id="24" name="Rounded Rectangle 9">
            <a:extLst>
              <a:ext uri="{FF2B5EF4-FFF2-40B4-BE49-F238E27FC236}">
                <a16:creationId xmlns:a16="http://schemas.microsoft.com/office/drawing/2014/main" id="{8B0EE3E5-ABC4-D9B6-1EE7-A1207B96EB8A}"/>
              </a:ext>
            </a:extLst>
          </p:cNvPr>
          <p:cNvSpPr/>
          <p:nvPr/>
        </p:nvSpPr>
        <p:spPr bwMode="auto">
          <a:xfrm>
            <a:off x="4051272" y="1626405"/>
            <a:ext cx="3289565" cy="4524857"/>
          </a:xfrm>
          <a:prstGeom prst="rect">
            <a:avLst/>
          </a:prstGeom>
          <a:solidFill>
            <a:srgbClr val="F2F2F2"/>
          </a:solidFill>
          <a:ln w="38100">
            <a:noFill/>
            <a:prstDash val="solid"/>
          </a:ln>
          <a:effectLst/>
        </p:spPr>
        <p:txBody>
          <a:bodyPr wrap="square" lIns="144000" tIns="45715" rIns="144000" bIns="45715"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Rounded Rectangle 9">
            <a:extLst>
              <a:ext uri="{FF2B5EF4-FFF2-40B4-BE49-F238E27FC236}">
                <a16:creationId xmlns:a16="http://schemas.microsoft.com/office/drawing/2014/main" id="{C97F6E0E-6E44-A9D7-2A02-9241E6CB4B00}"/>
              </a:ext>
            </a:extLst>
          </p:cNvPr>
          <p:cNvSpPr/>
          <p:nvPr/>
        </p:nvSpPr>
        <p:spPr bwMode="auto">
          <a:xfrm>
            <a:off x="262731" y="1626406"/>
            <a:ext cx="3294837" cy="4524869"/>
          </a:xfrm>
          <a:prstGeom prst="rect">
            <a:avLst/>
          </a:prstGeom>
          <a:solidFill>
            <a:srgbClr val="F2F2F2"/>
          </a:solidFill>
          <a:ln w="38100">
            <a:noFill/>
            <a:prstDash val="solid"/>
          </a:ln>
          <a:effectLst/>
        </p:spPr>
        <p:txBody>
          <a:bodyPr wrap="square" lIns="144000" tIns="45715" rIns="144000" bIns="45715"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7" name="Groupe 16">
            <a:extLst>
              <a:ext uri="{FF2B5EF4-FFF2-40B4-BE49-F238E27FC236}">
                <a16:creationId xmlns:a16="http://schemas.microsoft.com/office/drawing/2014/main" id="{765688C8-5F54-5FE1-982E-0019221FAA1E}"/>
              </a:ext>
            </a:extLst>
          </p:cNvPr>
          <p:cNvGrpSpPr/>
          <p:nvPr/>
        </p:nvGrpSpPr>
        <p:grpSpPr>
          <a:xfrm>
            <a:off x="174600" y="706725"/>
            <a:ext cx="11774653" cy="369332"/>
            <a:chOff x="141956" y="661963"/>
            <a:chExt cx="12191999" cy="369332"/>
          </a:xfrm>
        </p:grpSpPr>
        <p:sp>
          <p:nvSpPr>
            <p:cNvPr id="18" name="ZoneTexte 17">
              <a:extLst>
                <a:ext uri="{FF2B5EF4-FFF2-40B4-BE49-F238E27FC236}">
                  <a16:creationId xmlns:a16="http://schemas.microsoft.com/office/drawing/2014/main" id="{835BD369-2384-6BA8-5126-E782D71CFFF8}"/>
                </a:ext>
              </a:extLst>
            </p:cNvPr>
            <p:cNvSpPr txBox="1"/>
            <p:nvPr>
              <p:custDataLst>
                <p:tags r:id="rId1"/>
              </p:custDataLst>
            </p:nvPr>
          </p:nvSpPr>
          <p:spPr>
            <a:xfrm>
              <a:off x="141956" y="661963"/>
              <a:ext cx="12191999" cy="36933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 cahier des charges</a:t>
              </a:r>
            </a:p>
          </p:txBody>
        </p:sp>
        <p:cxnSp>
          <p:nvCxnSpPr>
            <p:cNvPr id="19" name="Connecteur droit 18">
              <a:extLst>
                <a:ext uri="{FF2B5EF4-FFF2-40B4-BE49-F238E27FC236}">
                  <a16:creationId xmlns:a16="http://schemas.microsoft.com/office/drawing/2014/main" id="{C1E2B69F-6E1F-FAF9-78E5-652AFD108E8D}"/>
                </a:ext>
              </a:extLst>
            </p:cNvPr>
            <p:cNvCxnSpPr>
              <a:cxnSpLocks/>
            </p:cNvCxnSpPr>
            <p:nvPr/>
          </p:nvCxnSpPr>
          <p:spPr>
            <a:xfrm>
              <a:off x="233211" y="1013137"/>
              <a:ext cx="11660489" cy="412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22" name="ZoneTexte 21">
            <a:extLst>
              <a:ext uri="{FF2B5EF4-FFF2-40B4-BE49-F238E27FC236}">
                <a16:creationId xmlns:a16="http://schemas.microsoft.com/office/drawing/2014/main" id="{BB3371AF-B556-CCFA-461B-0E3F93FAFF2B}"/>
              </a:ext>
            </a:extLst>
          </p:cNvPr>
          <p:cNvSpPr txBox="1"/>
          <p:nvPr/>
        </p:nvSpPr>
        <p:spPr>
          <a:xfrm>
            <a:off x="4046000" y="1638758"/>
            <a:ext cx="3289565" cy="3508653"/>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 cahier des charges fixe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conditions et normes techniques par technologies</a:t>
            </a: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obligations environnementales, sociales, de sécurité et de santé publique, etc. applicables à l’opérateur concerné et à ses potentiels sous-traitants ou fournisseurs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Les spécifications techniques de l’ensemble des infrastructures liées à chaque  activité.</a:t>
            </a:r>
          </a:p>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 name="ZoneTexte 1">
            <a:extLst>
              <a:ext uri="{FF2B5EF4-FFF2-40B4-BE49-F238E27FC236}">
                <a16:creationId xmlns:a16="http://schemas.microsoft.com/office/drawing/2014/main" id="{C59C717D-5A7F-86ED-E509-4A80811B5E97}"/>
              </a:ext>
            </a:extLst>
          </p:cNvPr>
          <p:cNvSpPr txBox="1"/>
          <p:nvPr/>
        </p:nvSpPr>
        <p:spPr>
          <a:xfrm>
            <a:off x="7737998" y="1683965"/>
            <a:ext cx="3518617"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12 pays sur 22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ont introduit l’obligation de cahier des charges dans leur législation.</a:t>
            </a:r>
          </a:p>
        </p:txBody>
      </p:sp>
      <p:sp>
        <p:nvSpPr>
          <p:cNvPr id="5" name="ZoneTexte 4">
            <a:extLst>
              <a:ext uri="{FF2B5EF4-FFF2-40B4-BE49-F238E27FC236}">
                <a16:creationId xmlns:a16="http://schemas.microsoft.com/office/drawing/2014/main" id="{0036FB3B-9CA2-B5AD-FB62-4B6446CC45A5}"/>
              </a:ext>
            </a:extLst>
          </p:cNvPr>
          <p:cNvSpPr txBox="1"/>
          <p:nvPr/>
        </p:nvSpPr>
        <p:spPr>
          <a:xfrm>
            <a:off x="262731" y="1637085"/>
            <a:ext cx="3261976" cy="2893100"/>
          </a:xfrm>
          <a:prstGeom prst="rect">
            <a:avLst/>
          </a:prstGeom>
          <a:noFill/>
          <a:ln>
            <a:noFill/>
          </a:ln>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 cahier des charges est un document contractuel, annexé au titre d’exploitation, qui fixe les conditions dans lesquelles l’exploitant exerce son activité.</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 cahier des charges est spécifique à l’activité exercée par l’opérateur.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 un opérateur exerce plusieurs activités, il doit avoir un cahier des charges spécifique à chacune des activités qu’il exerce.</a:t>
            </a:r>
          </a:p>
        </p:txBody>
      </p:sp>
      <p:pic>
        <p:nvPicPr>
          <p:cNvPr id="32" name="Image 31" descr="Une image contenant Graphique, cercle, Police, symbole&#10;&#10;Le contenu généré par l’IA peut être incorrect.">
            <a:extLst>
              <a:ext uri="{FF2B5EF4-FFF2-40B4-BE49-F238E27FC236}">
                <a16:creationId xmlns:a16="http://schemas.microsoft.com/office/drawing/2014/main" id="{03B751AA-8A8F-A679-EE8B-DA6AA0FBA715}"/>
              </a:ext>
            </a:extLst>
          </p:cNvPr>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284998" y="5205126"/>
            <a:ext cx="776928" cy="776928"/>
          </a:xfrm>
          <a:prstGeom prst="rect">
            <a:avLst/>
          </a:prstGeom>
          <a:effectLst/>
        </p:spPr>
      </p:pic>
      <p:pic>
        <p:nvPicPr>
          <p:cNvPr id="3" name="Image 2" descr="Une image contenant noir, obscurité&#10;&#10;Le contenu généré par l’IA peut être incorrect.">
            <a:extLst>
              <a:ext uri="{FF2B5EF4-FFF2-40B4-BE49-F238E27FC236}">
                <a16:creationId xmlns:a16="http://schemas.microsoft.com/office/drawing/2014/main" id="{CCA4B769-EF72-548D-D0C5-EA70D2493797}"/>
              </a:ext>
            </a:extLst>
          </p:cNvPr>
          <p:cNvPicPr>
            <a:picLocks noChangeAspect="1"/>
          </p:cNvPicPr>
          <p:nvPr/>
        </p:nvPicPr>
        <p:blipFill>
          <a:blip r:embed="rId5">
            <a:alphaModFix/>
            <a:duotone>
              <a:schemeClr val="accent5">
                <a:shade val="45000"/>
                <a:satMod val="135000"/>
              </a:schemeClr>
              <a:prstClr val="white"/>
            </a:duotone>
            <a:extLst>
              <a:ext uri="{BEBA8EAE-BF5A-486C-A8C5-ECC9F3942E4B}">
                <a14:imgProps xmlns:a14="http://schemas.microsoft.com/office/drawing/2010/main">
                  <a14:imgLayer r:embed="rId6">
                    <a14:imgEffect>
                      <a14:saturation sat="154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484785" y="5135064"/>
            <a:ext cx="776928" cy="776928"/>
          </a:xfrm>
          <a:prstGeom prst="rect">
            <a:avLst/>
          </a:prstGeom>
          <a:effectLst/>
        </p:spPr>
      </p:pic>
      <p:grpSp>
        <p:nvGrpSpPr>
          <p:cNvPr id="29" name="Groupe 28">
            <a:extLst>
              <a:ext uri="{FF2B5EF4-FFF2-40B4-BE49-F238E27FC236}">
                <a16:creationId xmlns:a16="http://schemas.microsoft.com/office/drawing/2014/main" id="{A84D00A8-D101-F505-A11E-563EA5006839}"/>
              </a:ext>
            </a:extLst>
          </p:cNvPr>
          <p:cNvGrpSpPr/>
          <p:nvPr/>
        </p:nvGrpSpPr>
        <p:grpSpPr>
          <a:xfrm>
            <a:off x="7737998" y="3993435"/>
            <a:ext cx="3518617" cy="1977791"/>
            <a:chOff x="690230" y="4115991"/>
            <a:chExt cx="2171047" cy="1220331"/>
          </a:xfrm>
        </p:grpSpPr>
        <p:sp>
          <p:nvSpPr>
            <p:cNvPr id="30" name="Rectangle 29">
              <a:extLst>
                <a:ext uri="{FF2B5EF4-FFF2-40B4-BE49-F238E27FC236}">
                  <a16:creationId xmlns:a16="http://schemas.microsoft.com/office/drawing/2014/main" id="{41594322-AC12-F518-5686-6254FDFCF540}"/>
                </a:ext>
              </a:extLst>
            </p:cNvPr>
            <p:cNvSpPr/>
            <p:nvPr/>
          </p:nvSpPr>
          <p:spPr>
            <a:xfrm>
              <a:off x="1088373" y="4115991"/>
              <a:ext cx="1433914" cy="1220331"/>
            </a:xfrm>
            <a:prstGeom prst="rect">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5000" b="1" i="0" u="none" strike="noStrike" kern="1200" cap="none" spc="0" normalizeH="0" baseline="0" noProof="0" dirty="0">
                  <a:ln>
                    <a:noFill/>
                  </a:ln>
                  <a:solidFill>
                    <a:srgbClr val="4472C4">
                      <a:lumMod val="40000"/>
                      <a:lumOff val="60000"/>
                    </a:srgbClr>
                  </a:solidFill>
                  <a:effectLst/>
                  <a:uLnTx/>
                  <a:uFillTx/>
                  <a:latin typeface="Arial" panose="020B0604020202020204" pitchFamily="34" charset="0"/>
                  <a:ea typeface="+mn-ea"/>
                  <a:cs typeface="Arial" panose="020B0604020202020204" pitchFamily="34" charset="0"/>
                </a:rPr>
                <a:t>%</a:t>
              </a:r>
            </a:p>
          </p:txBody>
        </p:sp>
        <p:sp>
          <p:nvSpPr>
            <p:cNvPr id="31" name="Rectangle 30">
              <a:extLst>
                <a:ext uri="{FF2B5EF4-FFF2-40B4-BE49-F238E27FC236}">
                  <a16:creationId xmlns:a16="http://schemas.microsoft.com/office/drawing/2014/main" id="{866CEEC6-372E-BCAE-FED3-6934459858F9}"/>
                </a:ext>
              </a:extLst>
            </p:cNvPr>
            <p:cNvSpPr/>
            <p:nvPr/>
          </p:nvSpPr>
          <p:spPr>
            <a:xfrm>
              <a:off x="690230" y="4237683"/>
              <a:ext cx="2171047" cy="868067"/>
            </a:xfrm>
            <a:prstGeom prst="rect">
              <a:avLst/>
            </a:prstGeom>
            <a:no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55</a:t>
              </a:r>
              <a:r>
                <a:rPr kumimoji="0" lang="fr-FR" sz="200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a:t>
              </a:r>
            </a:p>
          </p:txBody>
        </p:sp>
      </p:grpSp>
      <p:cxnSp>
        <p:nvCxnSpPr>
          <p:cNvPr id="35" name="Connecteur droit 34">
            <a:extLst>
              <a:ext uri="{FF2B5EF4-FFF2-40B4-BE49-F238E27FC236}">
                <a16:creationId xmlns:a16="http://schemas.microsoft.com/office/drawing/2014/main" id="{6990B9AB-7C1E-879B-9892-CE981933E725}"/>
              </a:ext>
            </a:extLst>
          </p:cNvPr>
          <p:cNvCxnSpPr>
            <a:cxnSpLocks/>
          </p:cNvCxnSpPr>
          <p:nvPr/>
        </p:nvCxnSpPr>
        <p:spPr>
          <a:xfrm>
            <a:off x="8323457" y="3041752"/>
            <a:ext cx="2623008" cy="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0061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1595F-A973-B8E3-9B10-1B904957B65D}"/>
            </a:ext>
          </a:extLst>
        </p:cNvPr>
        <p:cNvGrpSpPr/>
        <p:nvPr/>
      </p:nvGrpSpPr>
      <p:grpSpPr>
        <a:xfrm>
          <a:off x="0" y="0"/>
          <a:ext cx="0" cy="0"/>
          <a:chOff x="0" y="0"/>
          <a:chExt cx="0" cy="0"/>
        </a:xfrm>
      </p:grpSpPr>
      <p:grpSp>
        <p:nvGrpSpPr>
          <p:cNvPr id="3" name="Groupe 2">
            <a:extLst>
              <a:ext uri="{FF2B5EF4-FFF2-40B4-BE49-F238E27FC236}">
                <a16:creationId xmlns:a16="http://schemas.microsoft.com/office/drawing/2014/main" id="{93778241-3740-743D-487E-43CB6BCF5748}"/>
              </a:ext>
            </a:extLst>
          </p:cNvPr>
          <p:cNvGrpSpPr>
            <a:grpSpLocks/>
          </p:cNvGrpSpPr>
          <p:nvPr/>
        </p:nvGrpSpPr>
        <p:grpSpPr>
          <a:xfrm>
            <a:off x="174600" y="706725"/>
            <a:ext cx="11774653" cy="369332"/>
            <a:chOff x="141956" y="661963"/>
            <a:chExt cx="12191999" cy="369332"/>
          </a:xfrm>
        </p:grpSpPr>
        <p:sp>
          <p:nvSpPr>
            <p:cNvPr id="4" name="ZoneTexte 3">
              <a:extLst>
                <a:ext uri="{FF2B5EF4-FFF2-40B4-BE49-F238E27FC236}">
                  <a16:creationId xmlns:a16="http://schemas.microsoft.com/office/drawing/2014/main" id="{897D2468-6B22-3E94-9830-26D516E075C5}"/>
                </a:ext>
              </a:extLst>
            </p:cNvPr>
            <p:cNvSpPr txBox="1">
              <a:spLocks/>
            </p:cNvSpPr>
            <p:nvPr>
              <p:custDataLst>
                <p:tags r:id="rId1"/>
              </p:custDataLst>
            </p:nvPr>
          </p:nvSpPr>
          <p:spPr>
            <a:xfrm>
              <a:off x="141956" y="661963"/>
              <a:ext cx="12191999" cy="369332"/>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Quelques exemples d’indicateurs de performance</a:t>
              </a:r>
            </a:p>
          </p:txBody>
        </p:sp>
        <p:cxnSp>
          <p:nvCxnSpPr>
            <p:cNvPr id="5" name="Connecteur droit 4">
              <a:extLst>
                <a:ext uri="{FF2B5EF4-FFF2-40B4-BE49-F238E27FC236}">
                  <a16:creationId xmlns:a16="http://schemas.microsoft.com/office/drawing/2014/main" id="{0C8E80D9-0491-C98C-680F-9E468CD7C05D}"/>
                </a:ext>
              </a:extLst>
            </p:cNvPr>
            <p:cNvCxnSpPr>
              <a:cxnSpLocks/>
            </p:cNvCxnSpPr>
            <p:nvPr/>
          </p:nvCxnSpPr>
          <p:spPr>
            <a:xfrm>
              <a:off x="233211" y="1013137"/>
              <a:ext cx="11660489" cy="4122"/>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sp>
        <p:nvSpPr>
          <p:cNvPr id="6" name="Rectangle 5">
            <a:extLst>
              <a:ext uri="{FF2B5EF4-FFF2-40B4-BE49-F238E27FC236}">
                <a16:creationId xmlns:a16="http://schemas.microsoft.com/office/drawing/2014/main" id="{3617BFEC-5D57-91B3-3D55-C641F7BA1580}"/>
              </a:ext>
            </a:extLst>
          </p:cNvPr>
          <p:cNvSpPr>
            <a:spLocks/>
          </p:cNvSpPr>
          <p:nvPr/>
        </p:nvSpPr>
        <p:spPr>
          <a:xfrm>
            <a:off x="262732" y="2249226"/>
            <a:ext cx="11261336" cy="862985"/>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A1FB66D0-AAFB-8E08-3783-D9ADCE87E55C}"/>
              </a:ext>
            </a:extLst>
          </p:cNvPr>
          <p:cNvSpPr>
            <a:spLocks/>
          </p:cNvSpPr>
          <p:nvPr/>
        </p:nvSpPr>
        <p:spPr>
          <a:xfrm>
            <a:off x="262732" y="4775790"/>
            <a:ext cx="11278636" cy="1883416"/>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 coins arrondis 4">
            <a:extLst>
              <a:ext uri="{FF2B5EF4-FFF2-40B4-BE49-F238E27FC236}">
                <a16:creationId xmlns:a16="http://schemas.microsoft.com/office/drawing/2014/main" id="{A4654132-3B46-5394-5D8A-7A7A42EAD56C}"/>
              </a:ext>
            </a:extLst>
          </p:cNvPr>
          <p:cNvSpPr>
            <a:spLocks/>
          </p:cNvSpPr>
          <p:nvPr/>
        </p:nvSpPr>
        <p:spPr>
          <a:xfrm>
            <a:off x="174274" y="1443259"/>
            <a:ext cx="2069613" cy="6003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Production</a:t>
            </a:r>
          </a:p>
        </p:txBody>
      </p:sp>
      <p:sp>
        <p:nvSpPr>
          <p:cNvPr id="9" name="Rectangle : coins arrondis 18">
            <a:extLst>
              <a:ext uri="{FF2B5EF4-FFF2-40B4-BE49-F238E27FC236}">
                <a16:creationId xmlns:a16="http://schemas.microsoft.com/office/drawing/2014/main" id="{E6CF87F0-15EA-56B7-8DF3-3DCEC78F5FE3}"/>
              </a:ext>
            </a:extLst>
          </p:cNvPr>
          <p:cNvSpPr>
            <a:spLocks/>
          </p:cNvSpPr>
          <p:nvPr/>
        </p:nvSpPr>
        <p:spPr>
          <a:xfrm>
            <a:off x="174274" y="2322524"/>
            <a:ext cx="2069613" cy="6003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Transport</a:t>
            </a:r>
          </a:p>
        </p:txBody>
      </p:sp>
      <p:sp>
        <p:nvSpPr>
          <p:cNvPr id="10" name="Rectangle : coins arrondis 21">
            <a:extLst>
              <a:ext uri="{FF2B5EF4-FFF2-40B4-BE49-F238E27FC236}">
                <a16:creationId xmlns:a16="http://schemas.microsoft.com/office/drawing/2014/main" id="{9049AD2E-5494-C24F-3138-D60A55E3612D}"/>
              </a:ext>
            </a:extLst>
          </p:cNvPr>
          <p:cNvSpPr>
            <a:spLocks/>
          </p:cNvSpPr>
          <p:nvPr/>
        </p:nvSpPr>
        <p:spPr>
          <a:xfrm>
            <a:off x="174274" y="5381960"/>
            <a:ext cx="2078527" cy="6003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Commercialisation</a:t>
            </a:r>
          </a:p>
        </p:txBody>
      </p:sp>
      <p:sp>
        <p:nvSpPr>
          <p:cNvPr id="11" name="Rectangle : coins arrondis 24">
            <a:extLst>
              <a:ext uri="{FF2B5EF4-FFF2-40B4-BE49-F238E27FC236}">
                <a16:creationId xmlns:a16="http://schemas.microsoft.com/office/drawing/2014/main" id="{470E7ADF-3B2C-329E-A8A9-FFF97A3C3ED1}"/>
              </a:ext>
            </a:extLst>
          </p:cNvPr>
          <p:cNvSpPr>
            <a:spLocks/>
          </p:cNvSpPr>
          <p:nvPr/>
        </p:nvSpPr>
        <p:spPr>
          <a:xfrm>
            <a:off x="179000" y="3711283"/>
            <a:ext cx="2033156" cy="60036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Distribution</a:t>
            </a:r>
          </a:p>
        </p:txBody>
      </p:sp>
      <p:cxnSp>
        <p:nvCxnSpPr>
          <p:cNvPr id="12" name="Connecteur droit 11">
            <a:extLst>
              <a:ext uri="{FF2B5EF4-FFF2-40B4-BE49-F238E27FC236}">
                <a16:creationId xmlns:a16="http://schemas.microsoft.com/office/drawing/2014/main" id="{C8387D84-0205-5B01-F4F3-2BF2C50B590A}"/>
              </a:ext>
            </a:extLst>
          </p:cNvPr>
          <p:cNvCxnSpPr>
            <a:cxnSpLocks/>
          </p:cNvCxnSpPr>
          <p:nvPr/>
        </p:nvCxnSpPr>
        <p:spPr>
          <a:xfrm>
            <a:off x="628887" y="2063674"/>
            <a:ext cx="1285200" cy="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3C0765ED-16B3-BB10-52B1-4A67A5359F55}"/>
              </a:ext>
            </a:extLst>
          </p:cNvPr>
          <p:cNvCxnSpPr>
            <a:cxnSpLocks/>
          </p:cNvCxnSpPr>
          <p:nvPr/>
        </p:nvCxnSpPr>
        <p:spPr>
          <a:xfrm>
            <a:off x="628887" y="3270363"/>
            <a:ext cx="1285200" cy="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17251491-319B-D587-8B79-E6A59C5EAA03}"/>
              </a:ext>
            </a:extLst>
          </p:cNvPr>
          <p:cNvCxnSpPr>
            <a:cxnSpLocks/>
          </p:cNvCxnSpPr>
          <p:nvPr/>
        </p:nvCxnSpPr>
        <p:spPr>
          <a:xfrm>
            <a:off x="628887" y="4582014"/>
            <a:ext cx="1285200" cy="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68FAA288-735F-890C-3FA1-44F7414FC2E0}"/>
              </a:ext>
            </a:extLst>
          </p:cNvPr>
          <p:cNvSpPr txBox="1">
            <a:spLocks/>
          </p:cNvSpPr>
          <p:nvPr/>
        </p:nvSpPr>
        <p:spPr>
          <a:xfrm>
            <a:off x="2459330" y="1175084"/>
            <a:ext cx="9064737" cy="338554"/>
          </a:xfrm>
          <a:prstGeom prst="rect">
            <a:avLst/>
          </a:prstGeom>
          <a:solidFill>
            <a:schemeClr val="accent1">
              <a:lumMod val="60000"/>
              <a:lumOff val="40000"/>
            </a:schemeClr>
          </a:solidFill>
          <a:ln>
            <a:noFill/>
          </a:ln>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Indicateur</a:t>
            </a:r>
          </a:p>
        </p:txBody>
      </p:sp>
      <p:sp>
        <p:nvSpPr>
          <p:cNvPr id="16" name="Rectangle : coins arrondis 42">
            <a:extLst>
              <a:ext uri="{FF2B5EF4-FFF2-40B4-BE49-F238E27FC236}">
                <a16:creationId xmlns:a16="http://schemas.microsoft.com/office/drawing/2014/main" id="{96585C6C-66F4-823E-B2DE-3E2737BC5925}"/>
              </a:ext>
            </a:extLst>
          </p:cNvPr>
          <p:cNvSpPr>
            <a:spLocks/>
          </p:cNvSpPr>
          <p:nvPr/>
        </p:nvSpPr>
        <p:spPr>
          <a:xfrm flipH="1">
            <a:off x="2468669" y="1518195"/>
            <a:ext cx="7020442" cy="4504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Production annuelle en GWh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Nombre de GWh complémentaires renouvelables injectés sur le réseau par an</a:t>
            </a:r>
          </a:p>
        </p:txBody>
      </p:sp>
      <p:sp>
        <p:nvSpPr>
          <p:cNvPr id="17" name="Rectangle : coins arrondis 42">
            <a:extLst>
              <a:ext uri="{FF2B5EF4-FFF2-40B4-BE49-F238E27FC236}">
                <a16:creationId xmlns:a16="http://schemas.microsoft.com/office/drawing/2014/main" id="{CB253F0E-CCEF-D4E2-4F66-0C78E01A1B1A}"/>
              </a:ext>
            </a:extLst>
          </p:cNvPr>
          <p:cNvSpPr>
            <a:spLocks/>
          </p:cNvSpPr>
          <p:nvPr/>
        </p:nvSpPr>
        <p:spPr>
          <a:xfrm flipH="1">
            <a:off x="2468669" y="2211860"/>
            <a:ext cx="7020440" cy="80611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Kilomètres de lignes de transport complémentaires et/ou réhabilités par 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Nombre d’acquisition ou de réhabilitation de postes électriques.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Pourcentage de pertes sur le réseau de transport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Nombre de GWh complémentaires renouvelables injectés sur le réseau par an.</a:t>
            </a:r>
          </a:p>
        </p:txBody>
      </p:sp>
      <p:sp>
        <p:nvSpPr>
          <p:cNvPr id="18" name="Rectangle : coins arrondis 42">
            <a:extLst>
              <a:ext uri="{FF2B5EF4-FFF2-40B4-BE49-F238E27FC236}">
                <a16:creationId xmlns:a16="http://schemas.microsoft.com/office/drawing/2014/main" id="{C2B177A0-C749-E238-7492-1E7473912913}"/>
              </a:ext>
            </a:extLst>
          </p:cNvPr>
          <p:cNvSpPr>
            <a:spLocks/>
          </p:cNvSpPr>
          <p:nvPr/>
        </p:nvSpPr>
        <p:spPr>
          <a:xfrm flipH="1">
            <a:off x="2468669" y="3340850"/>
            <a:ext cx="7020440" cy="115972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Délais moyens de raccordement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Fréquence moyenne de coupure hors évènement exceptionnel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Taux de respect des dates et durées des travaux planifiés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Nombre de branchements supplémentaires effectués par 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Temps d’attente pour le raccordement par segment de clientèle/région</a:t>
            </a:r>
          </a:p>
        </p:txBody>
      </p:sp>
      <p:sp>
        <p:nvSpPr>
          <p:cNvPr id="19" name="Rectangle : coins arrondis 42">
            <a:extLst>
              <a:ext uri="{FF2B5EF4-FFF2-40B4-BE49-F238E27FC236}">
                <a16:creationId xmlns:a16="http://schemas.microsoft.com/office/drawing/2014/main" id="{A6833A43-6F31-2238-EE79-581F2F54B51D}"/>
              </a:ext>
            </a:extLst>
          </p:cNvPr>
          <p:cNvSpPr>
            <a:spLocks/>
          </p:cNvSpPr>
          <p:nvPr/>
        </p:nvSpPr>
        <p:spPr>
          <a:xfrm flipH="1">
            <a:off x="2468668" y="4706216"/>
            <a:ext cx="7020439" cy="206231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Délai moyen pour un dépannage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SAIDI décomposé par segment de clientèle/région.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SAIFI décomposé par segment de clientèle/région.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Informations sur les calendriers des coupures.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Temps d’attente pour le traitement des plaintes.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Respect des plages de qualité de service (fréquence, intensité) par région.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Fiabilité des compteurs.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Temps d’attente au guichet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1200" cap="none" spc="0" normalizeH="0" baseline="0" noProof="0" dirty="0">
                <a:ln>
                  <a:noFill/>
                </a:ln>
                <a:solidFill>
                  <a:srgbClr val="E7E6E6">
                    <a:lumMod val="10000"/>
                  </a:srgbClr>
                </a:solidFill>
                <a:effectLst/>
                <a:uLnTx/>
                <a:uFillTx/>
                <a:latin typeface="Arial" panose="020B0604020202020204" pitchFamily="34" charset="0"/>
                <a:ea typeface="+mn-ea"/>
                <a:cs typeface="Arial" panose="020B0604020202020204" pitchFamily="34" charset="0"/>
              </a:rPr>
              <a:t>Nombre de clients supplémentaires raccordés </a:t>
            </a:r>
          </a:p>
        </p:txBody>
      </p:sp>
      <p:sp>
        <p:nvSpPr>
          <p:cNvPr id="20" name="Rectangle 19">
            <a:extLst>
              <a:ext uri="{FF2B5EF4-FFF2-40B4-BE49-F238E27FC236}">
                <a16:creationId xmlns:a16="http://schemas.microsoft.com/office/drawing/2014/main" id="{477828FC-A555-CBBB-B297-751B751A953E}"/>
              </a:ext>
            </a:extLst>
          </p:cNvPr>
          <p:cNvSpPr/>
          <p:nvPr/>
        </p:nvSpPr>
        <p:spPr>
          <a:xfrm>
            <a:off x="2143901" y="1269024"/>
            <a:ext cx="303529" cy="54995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21" name="Groupe 20">
            <a:extLst>
              <a:ext uri="{FF2B5EF4-FFF2-40B4-BE49-F238E27FC236}">
                <a16:creationId xmlns:a16="http://schemas.microsoft.com/office/drawing/2014/main" id="{C28315F1-9B98-E48F-6BB8-54A298464027}"/>
              </a:ext>
            </a:extLst>
          </p:cNvPr>
          <p:cNvGrpSpPr>
            <a:grpSpLocks/>
          </p:cNvGrpSpPr>
          <p:nvPr/>
        </p:nvGrpSpPr>
        <p:grpSpPr>
          <a:xfrm>
            <a:off x="285591" y="1288073"/>
            <a:ext cx="1999594" cy="5480459"/>
            <a:chOff x="4100948" y="1235934"/>
            <a:chExt cx="1391234" cy="5375617"/>
          </a:xfrm>
        </p:grpSpPr>
        <p:cxnSp>
          <p:nvCxnSpPr>
            <p:cNvPr id="22" name="Connecteur droit 21">
              <a:extLst>
                <a:ext uri="{FF2B5EF4-FFF2-40B4-BE49-F238E27FC236}">
                  <a16:creationId xmlns:a16="http://schemas.microsoft.com/office/drawing/2014/main" id="{D602E655-7B97-F857-2204-5211C86CB909}"/>
                </a:ext>
              </a:extLst>
            </p:cNvPr>
            <p:cNvCxnSpPr>
              <a:cxnSpLocks/>
            </p:cNvCxnSpPr>
            <p:nvPr/>
          </p:nvCxnSpPr>
          <p:spPr>
            <a:xfrm flipH="1">
              <a:off x="5482942" y="1235934"/>
              <a:ext cx="9240" cy="5365274"/>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3" name="Connecteur droit 22">
              <a:extLst>
                <a:ext uri="{FF2B5EF4-FFF2-40B4-BE49-F238E27FC236}">
                  <a16:creationId xmlns:a16="http://schemas.microsoft.com/office/drawing/2014/main" id="{01040684-A1F9-63B3-44E7-AD1BABA8EA2D}"/>
                </a:ext>
              </a:extLst>
            </p:cNvPr>
            <p:cNvCxnSpPr>
              <a:cxnSpLocks/>
            </p:cNvCxnSpPr>
            <p:nvPr/>
          </p:nvCxnSpPr>
          <p:spPr>
            <a:xfrm flipH="1">
              <a:off x="4100948" y="6611551"/>
              <a:ext cx="1384607"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cxnSp>
        <p:nvCxnSpPr>
          <p:cNvPr id="24" name="Connecteur droit 23">
            <a:extLst>
              <a:ext uri="{FF2B5EF4-FFF2-40B4-BE49-F238E27FC236}">
                <a16:creationId xmlns:a16="http://schemas.microsoft.com/office/drawing/2014/main" id="{69578334-D32F-0433-B9D1-6637A8168583}"/>
              </a:ext>
            </a:extLst>
          </p:cNvPr>
          <p:cNvCxnSpPr>
            <a:cxnSpLocks/>
          </p:cNvCxnSpPr>
          <p:nvPr/>
        </p:nvCxnSpPr>
        <p:spPr>
          <a:xfrm>
            <a:off x="2649109" y="2063674"/>
            <a:ext cx="8485616" cy="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id="{43C11233-EE75-B412-1954-86C92D4FFADB}"/>
              </a:ext>
            </a:extLst>
          </p:cNvPr>
          <p:cNvCxnSpPr>
            <a:cxnSpLocks/>
          </p:cNvCxnSpPr>
          <p:nvPr/>
        </p:nvCxnSpPr>
        <p:spPr>
          <a:xfrm>
            <a:off x="2649109" y="3270363"/>
            <a:ext cx="8447516" cy="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66BEF7F6-519A-A81D-AD54-37C8342259DA}"/>
              </a:ext>
            </a:extLst>
          </p:cNvPr>
          <p:cNvCxnSpPr>
            <a:cxnSpLocks/>
          </p:cNvCxnSpPr>
          <p:nvPr/>
        </p:nvCxnSpPr>
        <p:spPr>
          <a:xfrm>
            <a:off x="2649109" y="4582014"/>
            <a:ext cx="8476091" cy="0"/>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91B4A6ED-538E-1A03-9D45-2318B71EF88F}"/>
              </a:ext>
            </a:extLst>
          </p:cNvPr>
          <p:cNvSpPr txBox="1">
            <a:spLocks/>
          </p:cNvSpPr>
          <p:nvPr/>
        </p:nvSpPr>
        <p:spPr>
          <a:xfrm>
            <a:off x="262731" y="1175084"/>
            <a:ext cx="1924007" cy="338554"/>
          </a:xfrm>
          <a:prstGeom prst="rect">
            <a:avLst/>
          </a:prstGeom>
          <a:solidFill>
            <a:srgbClr val="002060"/>
          </a:solidFill>
          <a:ln>
            <a:noFill/>
          </a:ln>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Activité</a:t>
            </a:r>
          </a:p>
        </p:txBody>
      </p:sp>
    </p:spTree>
    <p:extLst>
      <p:ext uri="{BB962C8B-B14F-4D97-AF65-F5344CB8AC3E}">
        <p14:creationId xmlns:p14="http://schemas.microsoft.com/office/powerpoint/2010/main" val="2422232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76A0D-9F48-92FF-62B9-A139CE907C1F}"/>
            </a:ext>
          </a:extLst>
        </p:cNvPr>
        <p:cNvGrpSpPr/>
        <p:nvPr/>
      </p:nvGrpSpPr>
      <p:grpSpPr>
        <a:xfrm>
          <a:off x="0" y="0"/>
          <a:ext cx="0" cy="0"/>
          <a:chOff x="0" y="0"/>
          <a:chExt cx="0" cy="0"/>
        </a:xfrm>
      </p:grpSpPr>
      <p:sp>
        <p:nvSpPr>
          <p:cNvPr id="4" name="ZoneTexte 3">
            <a:extLst>
              <a:ext uri="{FF2B5EF4-FFF2-40B4-BE49-F238E27FC236}">
                <a16:creationId xmlns:a16="http://schemas.microsoft.com/office/drawing/2014/main" id="{EA53DC4A-5FF1-8370-FEE4-86100E2A5049}"/>
              </a:ext>
            </a:extLst>
          </p:cNvPr>
          <p:cNvSpPr txBox="1"/>
          <p:nvPr>
            <p:custDataLst>
              <p:tags r:id="rId1"/>
            </p:custDataLst>
          </p:nvPr>
        </p:nvSpPr>
        <p:spPr>
          <a:xfrm>
            <a:off x="666625" y="5659778"/>
            <a:ext cx="10968379" cy="757130"/>
          </a:xfrm>
          <a:prstGeom prst="rect">
            <a:avLst/>
          </a:prstGeom>
          <a:noFill/>
        </p:spPr>
        <p:txBody>
          <a:bodyPr wrap="square">
            <a:spAutoFit/>
          </a:bodyPr>
          <a:lstStyle/>
          <a:p>
            <a:pPr marL="0" marR="0" lvl="0" indent="0" algn="ctr" defTabSz="457200" rtl="0" eaLnBrk="1" fontAlgn="auto" latinLnBrk="0" hangingPunct="1">
              <a:lnSpc>
                <a:spcPct val="90000"/>
              </a:lnSpc>
              <a:spcBef>
                <a:spcPts val="565"/>
              </a:spcBef>
              <a:spcAft>
                <a:spcPts val="0"/>
              </a:spcAft>
              <a:buClrTx/>
              <a:buSzTx/>
              <a:buFontTx/>
              <a:buNone/>
              <a:tabLst/>
              <a:defRPr/>
            </a:pPr>
            <a:r>
              <a:rPr kumimoji="0" lang="fr-FR" sz="1200" b="1"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Note d’Avertissement : </a:t>
            </a:r>
            <a:r>
              <a:rPr kumimoji="0" lang="fr-FR" sz="1200" b="0" i="1"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rPr>
              <a:t>Les informations et les opinions présentées dans cette note sont celles des auteurs et ne reflètent pas nécessairement l'opinion officielle de la Commission européenne. La Commission européenne ne garantit pas l'exactitude des données incluses dans cette note. Ni la Commission européenne ni aucune personne agissant au nom de la Commission européenne ne pourra être tenue responsable de l’usage qui pourrait être fait des informations contenues dans ce document.</a:t>
            </a:r>
            <a:endParaRPr kumimoji="0" lang="fr-FR" sz="1400" b="0" i="0" u="none" strike="noStrike" kern="1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8" name="Espace réservé du numéro de diapositive 9">
            <a:extLst>
              <a:ext uri="{FF2B5EF4-FFF2-40B4-BE49-F238E27FC236}">
                <a16:creationId xmlns:a16="http://schemas.microsoft.com/office/drawing/2014/main" id="{716226D2-7100-F506-6552-E197720F226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3BC4E1BA-7BF9-420C-8D86-3DE67DFABEBF}" type="slidenum">
              <a:rPr kumimoji="0" lang="fr-FR" sz="900" b="1" i="0" u="none" strike="noStrike" kern="1200" cap="none" spc="0" normalizeH="0" baseline="0" noProof="0" smtClean="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9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mn-ea"/>
              <a:cs typeface="Arial" panose="020B0604020202020204" pitchFamily="34" charset="0"/>
            </a:endParaRPr>
          </a:p>
        </p:txBody>
      </p:sp>
      <p:sp>
        <p:nvSpPr>
          <p:cNvPr id="3" name="Rectangle 5">
            <a:extLst>
              <a:ext uri="{FF2B5EF4-FFF2-40B4-BE49-F238E27FC236}">
                <a16:creationId xmlns:a16="http://schemas.microsoft.com/office/drawing/2014/main" id="{BDA2E05B-2527-07B3-0F0A-EC67F0AB9671}"/>
              </a:ext>
            </a:extLst>
          </p:cNvPr>
          <p:cNvSpPr txBox="1"/>
          <p:nvPr>
            <p:custDataLst>
              <p:tags r:id="rId2"/>
            </p:custDataLst>
          </p:nvPr>
        </p:nvSpPr>
        <p:spPr bwMode="auto">
          <a:xfrm>
            <a:off x="1621971" y="865554"/>
            <a:ext cx="6705600" cy="51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lvl1pPr algn="just" rtl="0" eaLnBrk="0" fontAlgn="base" hangingPunct="0">
              <a:lnSpc>
                <a:spcPct val="90000"/>
              </a:lnSpc>
              <a:spcBef>
                <a:spcPct val="0"/>
              </a:spcBef>
              <a:spcAft>
                <a:spcPct val="0"/>
              </a:spcAft>
              <a:defRPr sz="2200" b="1" kern="1200">
                <a:solidFill>
                  <a:schemeClr val="tx1"/>
                </a:solidFill>
                <a:latin typeface="+mj-lt"/>
                <a:ea typeface="+mj-ea"/>
                <a:cs typeface="+mj-cs"/>
              </a:defRPr>
            </a:lvl1pPr>
            <a:lvl2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2pPr>
            <a:lvl3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3pPr>
            <a:lvl4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4pPr>
            <a:lvl5pPr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5pPr>
            <a:lvl6pPr marL="4572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6pPr>
            <a:lvl7pPr marL="9144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7pPr>
            <a:lvl8pPr marL="13716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8pPr>
            <a:lvl9pPr marL="1828800" algn="just" rtl="0" eaLnBrk="0" fontAlgn="base" hangingPunct="0">
              <a:lnSpc>
                <a:spcPct val="90000"/>
              </a:lnSpc>
              <a:spcBef>
                <a:spcPct val="0"/>
              </a:spcBef>
              <a:spcAft>
                <a:spcPct val="0"/>
              </a:spcAft>
              <a:defRPr sz="2200" b="1">
                <a:solidFill>
                  <a:schemeClr val="tx1"/>
                </a:solidFill>
                <a:latin typeface="Arial" panose="020B0604020202020204" pitchFamily="34" charset="0"/>
              </a:defRPr>
            </a:lvl9p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Arial"/>
                <a:ea typeface="+mj-ea"/>
                <a:cs typeface="+mj-cs"/>
              </a:rPr>
              <a:t>Table des Matières</a:t>
            </a:r>
          </a:p>
        </p:txBody>
      </p:sp>
      <p:sp>
        <p:nvSpPr>
          <p:cNvPr id="5" name="Rectangle 4">
            <a:extLst>
              <a:ext uri="{FF2B5EF4-FFF2-40B4-BE49-F238E27FC236}">
                <a16:creationId xmlns:a16="http://schemas.microsoft.com/office/drawing/2014/main" id="{B76D8700-F171-1E9A-8A62-CDBA30F1564E}"/>
              </a:ext>
            </a:extLst>
          </p:cNvPr>
          <p:cNvSpPr/>
          <p:nvPr/>
        </p:nvSpPr>
        <p:spPr>
          <a:xfrm>
            <a:off x="1142999" y="865554"/>
            <a:ext cx="108000" cy="533400"/>
          </a:xfrm>
          <a:prstGeom prst="rect">
            <a:avLst/>
          </a:prstGeom>
          <a:solidFill>
            <a:srgbClr val="4472C4">
              <a:lumMod val="50000"/>
            </a:srgbClr>
          </a:solidFill>
          <a:ln w="15875"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2000" b="0" i="0" u="none" strike="noStrike" kern="0" cap="none" spc="0" normalizeH="0" baseline="0" noProof="0" dirty="0">
              <a:ln>
                <a:noFill/>
              </a:ln>
              <a:solidFill>
                <a:srgbClr val="FFFFFF"/>
              </a:solidFill>
              <a:effectLst/>
              <a:uLnTx/>
              <a:uFillTx/>
              <a:latin typeface="Rockwell" panose="02060603020205020403"/>
              <a:ea typeface="+mn-ea"/>
              <a:cs typeface="+mn-cs"/>
            </a:endParaRPr>
          </a:p>
        </p:txBody>
      </p:sp>
      <p:sp>
        <p:nvSpPr>
          <p:cNvPr id="6" name="Rectangle 6">
            <a:extLst>
              <a:ext uri="{FF2B5EF4-FFF2-40B4-BE49-F238E27FC236}">
                <a16:creationId xmlns:a16="http://schemas.microsoft.com/office/drawing/2014/main" id="{C0DD98BB-5084-D98D-D9BF-BA1580F6D0C5}"/>
              </a:ext>
            </a:extLst>
          </p:cNvPr>
          <p:cNvSpPr txBox="1"/>
          <p:nvPr>
            <p:custDataLst>
              <p:tags r:id="rId3"/>
            </p:custDataLst>
          </p:nvPr>
        </p:nvSpPr>
        <p:spPr bwMode="auto">
          <a:xfrm>
            <a:off x="1474649" y="1751705"/>
            <a:ext cx="7469340" cy="2341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kern="1200">
                <a:solidFill>
                  <a:schemeClr val="tx1"/>
                </a:solidFill>
                <a:latin typeface="+mn-lt"/>
                <a:ea typeface="+mn-ea"/>
                <a:cs typeface="+mn-cs"/>
              </a:defRPr>
            </a:lvl1pPr>
            <a:lvl2pPr marL="452438" lvl="1" indent="-215900" algn="l" rtl="0" eaLnBrk="0" fontAlgn="base" hangingPunct="0">
              <a:lnSpc>
                <a:spcPct val="90000"/>
              </a:lnSpc>
              <a:spcBef>
                <a:spcPct val="40000"/>
              </a:spcBef>
              <a:spcAft>
                <a:spcPct val="0"/>
              </a:spcAft>
              <a:buClr>
                <a:srgbClr val="0B1F65"/>
              </a:buClr>
              <a:buChar char="–"/>
              <a:defRPr sz="1600" kern="1200">
                <a:solidFill>
                  <a:schemeClr val="tx1"/>
                </a:solidFill>
                <a:latin typeface="+mn-lt"/>
                <a:ea typeface="+mn-ea"/>
                <a:cs typeface="+mn-cs"/>
              </a:defRPr>
            </a:lvl2pPr>
            <a:lvl3pPr marL="914400" indent="-342900" algn="l" rtl="0" eaLnBrk="0" fontAlgn="base" hangingPunct="0">
              <a:lnSpc>
                <a:spcPct val="90000"/>
              </a:lnSpc>
              <a:spcBef>
                <a:spcPct val="40000"/>
              </a:spcBef>
              <a:spcAft>
                <a:spcPct val="0"/>
              </a:spcAft>
              <a:buClr>
                <a:srgbClr val="0B1F65"/>
              </a:buClr>
              <a:buFont typeface="Webdings" panose="05030102010509060703" pitchFamily="18" charset="2"/>
              <a:defRPr sz="1600" kern="1200">
                <a:solidFill>
                  <a:schemeClr val="tx1"/>
                </a:solidFill>
                <a:latin typeface="+mn-lt"/>
                <a:ea typeface="+mn-ea"/>
                <a:cs typeface="Arial" panose="020B0604020202020204" pitchFamily="34" charset="0"/>
              </a:defRPr>
            </a:lvl3pPr>
            <a:lvl4pPr marL="2403475" algn="l" rtl="0" eaLnBrk="0" fontAlgn="base" hangingPunct="0">
              <a:lnSpc>
                <a:spcPct val="90000"/>
              </a:lnSpc>
              <a:spcBef>
                <a:spcPct val="40000"/>
              </a:spcBef>
              <a:spcAft>
                <a:spcPct val="0"/>
              </a:spcAft>
              <a:buClr>
                <a:srgbClr val="0B1F65"/>
              </a:buClr>
              <a:defRPr sz="1600" kern="1200">
                <a:solidFill>
                  <a:schemeClr val="tx1"/>
                </a:solidFill>
                <a:latin typeface="+mn-lt"/>
                <a:ea typeface="+mn-ea"/>
                <a:cs typeface="Arial" panose="020B0604020202020204" pitchFamily="34" charset="0"/>
              </a:defRPr>
            </a:lvl4pPr>
            <a:lvl5pPr marL="25177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1. L’ouverture du marché et le cadre institutionnel de mise en œuvre </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white">
                    <a:lumMod val="65000"/>
                  </a:prstClr>
                </a:solidFill>
                <a:effectLst/>
                <a:uLnTx/>
                <a:uFillTx/>
                <a:latin typeface="Arial"/>
                <a:ea typeface="+mn-ea"/>
                <a:cs typeface="+mn-cs"/>
              </a:rPr>
              <a:t>2. Le cahier des charges et les indicateurs de performance</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1" i="0" u="none" strike="noStrike" kern="1200" cap="none" spc="0" normalizeH="0" baseline="0" noProof="0" dirty="0">
                <a:ln>
                  <a:noFill/>
                </a:ln>
                <a:solidFill>
                  <a:prstClr val="black"/>
                </a:solidFill>
                <a:effectLst/>
                <a:uLnTx/>
                <a:uFillTx/>
                <a:latin typeface="Arial"/>
                <a:ea typeface="+mn-ea"/>
                <a:cs typeface="+mn-cs"/>
              </a:rPr>
              <a:t>3. Les règles de séparation des activités</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4. Le contrat d’achat</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r>
              <a:rPr kumimoji="0" lang="fr-FR" sz="1600" b="0" i="0" u="none" strike="noStrike" kern="1200" cap="none" spc="0" normalizeH="0" baseline="0" noProof="0" dirty="0">
                <a:ln>
                  <a:noFill/>
                </a:ln>
                <a:solidFill>
                  <a:prstClr val="black"/>
                </a:solidFill>
                <a:effectLst/>
                <a:uLnTx/>
                <a:uFillTx/>
                <a:latin typeface="Arial"/>
                <a:ea typeface="+mn-ea"/>
                <a:cs typeface="+mn-cs"/>
              </a:rPr>
              <a:t>5. Le modèle de contrat de raccordement</a:t>
            </a: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endParaRPr kumimoji="0" lang="fr-FR" sz="1600" b="0" i="0" u="none" strike="noStrike" kern="1200" cap="none" spc="0" normalizeH="0" baseline="0" noProof="0" dirty="0">
              <a:ln>
                <a:noFill/>
              </a:ln>
              <a:solidFill>
                <a:prstClr val="black"/>
              </a:solidFill>
              <a:effectLst/>
              <a:uLnTx/>
              <a:uFillTx/>
              <a:latin typeface="Arial"/>
              <a:ea typeface="+mn-ea"/>
              <a:cs typeface="+mn-cs"/>
            </a:endParaRPr>
          </a:p>
          <a:p>
            <a:pPr marL="234950" marR="0" lvl="0" indent="-234950" algn="l" defTabSz="457200" rtl="0" eaLnBrk="0" fontAlgn="base" latinLnBrk="0" hangingPunct="0">
              <a:lnSpc>
                <a:spcPct val="100000"/>
              </a:lnSpc>
              <a:spcBef>
                <a:spcPts val="900"/>
              </a:spcBef>
              <a:spcAft>
                <a:spcPts val="900"/>
              </a:spcAft>
              <a:buClr>
                <a:srgbClr val="0B1F65"/>
              </a:buClr>
              <a:buSzTx/>
              <a:buFont typeface="Webdings" panose="05030102010509060703" pitchFamily="18" charset="2"/>
              <a:buChar char="4"/>
              <a:tabLst/>
              <a:defRPr/>
            </a:pPr>
            <a:endParaRPr kumimoji="0" lang="fr-FR" sz="1600"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Rectangle 6">
            <a:extLst>
              <a:ext uri="{FF2B5EF4-FFF2-40B4-BE49-F238E27FC236}">
                <a16:creationId xmlns:a16="http://schemas.microsoft.com/office/drawing/2014/main" id="{260A4107-E2BD-72C0-FFD6-E66567B925EE}"/>
              </a:ext>
            </a:extLst>
          </p:cNvPr>
          <p:cNvSpPr>
            <a:spLocks noChangeArrowheads="1"/>
          </p:cNvSpPr>
          <p:nvPr/>
        </p:nvSpPr>
        <p:spPr bwMode="auto">
          <a:xfrm>
            <a:off x="1145279" y="2541596"/>
            <a:ext cx="7798709" cy="533400"/>
          </a:xfrm>
          <a:prstGeom prst="rect">
            <a:avLst/>
          </a:prstGeom>
          <a:noFill/>
          <a:ln w="38100">
            <a:solidFill>
              <a:srgbClr val="002060"/>
            </a:solidFill>
            <a:miter lim="800000"/>
            <a:headEnd/>
            <a:tailEnd/>
          </a:ln>
          <a:effectLst/>
          <a:extLst>
            <a:ext uri="{909E8E84-426E-40DD-AFC4-6F175D3DCCD1}">
              <a14:hiddenFill xmlns:a14="http://schemas.microsoft.com/office/drawing/2010/main">
                <a:solidFill>
                  <a:srgbClr val="EAEAEA"/>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a:defRPr sz="1200" b="1">
                <a:solidFill>
                  <a:schemeClr val="tx1"/>
                </a:solidFill>
                <a:latin typeface="Arial" panose="020B0604020202020204" pitchFamily="34" charset="0"/>
              </a:defRPr>
            </a:lvl1pPr>
            <a:lvl2pPr marL="742950" indent="-285750" algn="ctr">
              <a:defRPr sz="1200" b="1">
                <a:solidFill>
                  <a:schemeClr val="tx1"/>
                </a:solidFill>
                <a:latin typeface="Arial" panose="020B0604020202020204" pitchFamily="34" charset="0"/>
              </a:defRPr>
            </a:lvl2pPr>
            <a:lvl3pPr marL="1143000" indent="-228600" algn="ctr">
              <a:defRPr sz="1200" b="1">
                <a:solidFill>
                  <a:schemeClr val="tx1"/>
                </a:solidFill>
                <a:latin typeface="Arial" panose="020B0604020202020204" pitchFamily="34" charset="0"/>
              </a:defRPr>
            </a:lvl3pPr>
            <a:lvl4pPr marL="1600200" indent="-228600" algn="ctr">
              <a:defRPr sz="1200" b="1">
                <a:solidFill>
                  <a:schemeClr val="tx1"/>
                </a:solidFill>
                <a:latin typeface="Arial" panose="020B0604020202020204" pitchFamily="34" charset="0"/>
              </a:defRPr>
            </a:lvl4pPr>
            <a:lvl5pPr marL="2057400" indent="-228600" algn="ctr">
              <a:defRPr sz="1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b="1">
                <a:solidFill>
                  <a:schemeClr val="tx1"/>
                </a:solidFill>
                <a:latin typeface="Arial" panose="020B0604020202020204"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fr-FR" sz="1400" b="1" i="0" u="none" strike="noStrike" kern="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646526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5"/>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20.xml><?xml version="1.0" encoding="utf-8"?>
<p:tagLst xmlns:a="http://schemas.openxmlformats.org/drawingml/2006/main" xmlns:r="http://schemas.openxmlformats.org/officeDocument/2006/relationships" xmlns:p="http://schemas.openxmlformats.org/presentationml/2006/main">
  <p:tag name="NUM" val="5"/>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4"/>
</p:tagLst>
</file>

<file path=ppt/tags/tag25.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906</TotalTime>
  <Words>2073</Words>
  <Application>Microsoft Office PowerPoint</Application>
  <PresentationFormat>Grand écran</PresentationFormat>
  <Paragraphs>266</Paragraphs>
  <Slides>18</Slides>
  <Notes>1</Notes>
  <HiddenSlides>0</HiddenSlides>
  <MMClips>0</MMClips>
  <ScaleCrop>false</ScaleCrop>
  <HeadingPairs>
    <vt:vector size="6" baseType="variant">
      <vt:variant>
        <vt:lpstr>Polices utilisées</vt:lpstr>
      </vt:variant>
      <vt:variant>
        <vt:i4>8</vt:i4>
      </vt:variant>
      <vt:variant>
        <vt:lpstr>Thème</vt:lpstr>
      </vt:variant>
      <vt:variant>
        <vt:i4>3</vt:i4>
      </vt:variant>
      <vt:variant>
        <vt:lpstr>Titres des diapositives</vt:lpstr>
      </vt:variant>
      <vt:variant>
        <vt:i4>18</vt:i4>
      </vt:variant>
    </vt:vector>
  </HeadingPairs>
  <TitlesOfParts>
    <vt:vector size="29" baseType="lpstr">
      <vt:lpstr>Aptos</vt:lpstr>
      <vt:lpstr>Arial</vt:lpstr>
      <vt:lpstr>Calibri</vt:lpstr>
      <vt:lpstr>Calibri Light</vt:lpstr>
      <vt:lpstr>Franklin Gothic Book</vt:lpstr>
      <vt:lpstr>Rockwell</vt:lpstr>
      <vt:lpstr>Webdings</vt:lpstr>
      <vt:lpstr>Wingdings</vt:lpstr>
      <vt:lpstr>1_Thème Office</vt:lpstr>
      <vt:lpstr>2_Thème Office</vt:lpstr>
      <vt:lpstr>4_Thème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Patrick Trolliet</dc:creator>
  <cp:lastModifiedBy>Hugo LAMARE</cp:lastModifiedBy>
  <cp:revision>573</cp:revision>
  <dcterms:created xsi:type="dcterms:W3CDTF">2025-06-13T07:16:36Z</dcterms:created>
  <dcterms:modified xsi:type="dcterms:W3CDTF">2026-02-05T13:10:47Z</dcterms:modified>
</cp:coreProperties>
</file>